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p:restoredTop sz="94697"/>
  </p:normalViewPr>
  <p:slideViewPr>
    <p:cSldViewPr snapToGrid="0" snapToObjects="1">
      <p:cViewPr varScale="1">
        <p:scale>
          <a:sx n="71" d="100"/>
          <a:sy n="71" d="100"/>
        </p:scale>
        <p:origin x="18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Supreme Court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023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Circuit Court of Appeals</a:t>
            </a:r>
            <a:endParaRPr lang="en-US" dirty="0"/>
          </a:p>
        </p:txBody>
      </p:sp>
      <p:sp>
        <p:nvSpPr>
          <p:cNvPr id="3" name="Content Placeholder 2"/>
          <p:cNvSpPr>
            <a:spLocks noGrp="1"/>
          </p:cNvSpPr>
          <p:nvPr>
            <p:ph idx="1"/>
          </p:nvPr>
        </p:nvSpPr>
        <p:spPr>
          <a:xfrm>
            <a:off x="680321" y="2336873"/>
            <a:ext cx="11350314" cy="4350798"/>
          </a:xfrm>
        </p:spPr>
        <p:txBody>
          <a:bodyPr>
            <a:normAutofit fontScale="70000" lnSpcReduction="20000"/>
          </a:bodyPr>
          <a:lstStyle/>
          <a:p>
            <a:pPr marL="457200" indent="-457200">
              <a:buFontTx/>
              <a:buChar char="-"/>
            </a:pPr>
            <a:r>
              <a:rPr lang="en-US" sz="2800" dirty="0"/>
              <a:t>Appellate Jurisdiction: authority to hear a case appealed from a lower court.</a:t>
            </a:r>
          </a:p>
          <a:p>
            <a:pPr marL="457200" indent="-457200">
              <a:buFontTx/>
              <a:buChar char="-"/>
            </a:pPr>
            <a:r>
              <a:rPr lang="en-US" sz="2800" dirty="0"/>
              <a:t>Review the decisions of lower courts</a:t>
            </a:r>
          </a:p>
          <a:p>
            <a:pPr marL="457200" indent="-457200">
              <a:buFontTx/>
              <a:buChar char="-"/>
            </a:pPr>
            <a:r>
              <a:rPr lang="en-US" sz="2800" dirty="0"/>
              <a:t>Decisions:</a:t>
            </a:r>
          </a:p>
          <a:p>
            <a:pPr marL="971550" lvl="1" indent="-514350">
              <a:buAutoNum type="arabicPeriod"/>
            </a:pPr>
            <a:r>
              <a:rPr lang="en-US" sz="2800" dirty="0"/>
              <a:t>Uphold the original decision</a:t>
            </a:r>
          </a:p>
          <a:p>
            <a:pPr marL="971550" lvl="1" indent="-514350">
              <a:buAutoNum type="arabicPeriod"/>
            </a:pPr>
            <a:r>
              <a:rPr lang="en-US" sz="2800" dirty="0"/>
              <a:t>Reverse the original decision</a:t>
            </a:r>
          </a:p>
          <a:p>
            <a:pPr marL="971550" lvl="1" indent="-514350">
              <a:buAutoNum type="arabicPeriod"/>
            </a:pPr>
            <a:r>
              <a:rPr lang="en-US" sz="2800" dirty="0"/>
              <a:t>Remand- send back to lower courts for retrial.</a:t>
            </a:r>
          </a:p>
          <a:p>
            <a:pPr marL="457200" indent="-457200">
              <a:buFontTx/>
              <a:buChar char="-"/>
            </a:pPr>
            <a:r>
              <a:rPr lang="en-US" sz="2800" dirty="0"/>
              <a:t>Not deciding guilt or innocence.  Examining if the lower court made the correct legal interpretation.  </a:t>
            </a:r>
          </a:p>
          <a:p>
            <a:pPr marL="457200" indent="-457200">
              <a:buFontTx/>
              <a:buChar char="-"/>
            </a:pPr>
            <a:r>
              <a:rPr lang="en-US" sz="2800" dirty="0"/>
              <a:t>Appeals courts don’t have to take cases.</a:t>
            </a:r>
          </a:p>
          <a:p>
            <a:r>
              <a:rPr lang="en-US" dirty="0"/>
              <a:t>Appellate court- Only guilty defendants can appeal.  Those found not guilty are let free.  In civil cases (questions of civil rights), either side can appeal.</a:t>
            </a:r>
          </a:p>
          <a:p>
            <a:pPr lvl="0"/>
            <a:r>
              <a:rPr lang="en-US" dirty="0"/>
              <a:t>- Few cases are successfully appealed.  In 2009, only 9% were successfully appealed.</a:t>
            </a:r>
          </a:p>
          <a:p>
            <a:pPr lvl="0"/>
            <a:r>
              <a:rPr lang="en-US" dirty="0"/>
              <a:t>- They do not retry cases.  They review procedural errors.</a:t>
            </a:r>
          </a:p>
          <a:p>
            <a:pPr lvl="0"/>
            <a:r>
              <a:rPr lang="en-US" dirty="0"/>
              <a:t>- Decisions of one circuit court is not binding to other circuit courts.</a:t>
            </a:r>
          </a:p>
          <a:p>
            <a:endParaRPr lang="en-US" dirty="0"/>
          </a:p>
        </p:txBody>
      </p:sp>
    </p:spTree>
    <p:extLst>
      <p:ext uri="{BB962C8B-B14F-4D97-AF65-F5344CB8AC3E}">
        <p14:creationId xmlns:p14="http://schemas.microsoft.com/office/powerpoint/2010/main" val="147595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Law</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a:t>Opinion- written explanation by judge or group of judges of the legal thinking behind a decision.</a:t>
            </a:r>
          </a:p>
          <a:p>
            <a:pPr marL="457200" indent="-457200">
              <a:buFontTx/>
              <a:buChar char="-"/>
            </a:pPr>
            <a:r>
              <a:rPr lang="en-US" sz="2800" dirty="0"/>
              <a:t>The Opinion sets the precedent.</a:t>
            </a:r>
          </a:p>
          <a:p>
            <a:pPr marL="457200" indent="-457200">
              <a:buFontTx/>
              <a:buChar char="-"/>
            </a:pPr>
            <a:r>
              <a:rPr lang="en-US" sz="2800" dirty="0"/>
              <a:t>Precedent: an earlier decision or action that guides future decisions and actions.</a:t>
            </a:r>
          </a:p>
          <a:p>
            <a:pPr marL="457200" indent="-457200">
              <a:buFontTx/>
              <a:buChar char="-"/>
            </a:pPr>
            <a:r>
              <a:rPr lang="en-US" sz="2800" dirty="0"/>
              <a:t>Precedent is not law, but it must be followed due to stare decisis (stair-ray-d-</a:t>
            </a:r>
            <a:r>
              <a:rPr lang="en-US" sz="2800" dirty="0" err="1"/>
              <a:t>si</a:t>
            </a:r>
            <a:r>
              <a:rPr lang="en-US" sz="2800" dirty="0"/>
              <a:t>-</a:t>
            </a:r>
            <a:r>
              <a:rPr lang="en-US" sz="2800" dirty="0" err="1"/>
              <a:t>ses</a:t>
            </a:r>
            <a:r>
              <a:rPr lang="en-US" sz="2800" dirty="0"/>
              <a:t>).</a:t>
            </a:r>
          </a:p>
          <a:p>
            <a:pPr marL="457200" indent="-457200">
              <a:buFontTx/>
              <a:buChar char="-"/>
            </a:pPr>
            <a:r>
              <a:rPr lang="en-US" sz="2800" dirty="0"/>
              <a:t>Stare Decisis: the rule stating that precedent must be followed providing a legal system with predictability and stability.</a:t>
            </a:r>
          </a:p>
          <a:p>
            <a:pPr marL="914400" lvl="1" indent="-457200">
              <a:buFontTx/>
              <a:buChar char="-"/>
            </a:pPr>
            <a:r>
              <a:rPr lang="en-US" sz="2800" dirty="0"/>
              <a:t>Followed by the same courts or lower courts.</a:t>
            </a:r>
          </a:p>
          <a:p>
            <a:endParaRPr lang="en-US" dirty="0"/>
          </a:p>
        </p:txBody>
      </p:sp>
    </p:spTree>
    <p:extLst>
      <p:ext uri="{BB962C8B-B14F-4D97-AF65-F5344CB8AC3E}">
        <p14:creationId xmlns:p14="http://schemas.microsoft.com/office/powerpoint/2010/main" val="46222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of the United States (SCOTUS)</a:t>
            </a:r>
            <a:endParaRPr lang="en-US" dirty="0"/>
          </a:p>
        </p:txBody>
      </p:sp>
      <p:sp>
        <p:nvSpPr>
          <p:cNvPr id="3" name="Content Placeholder 2"/>
          <p:cNvSpPr>
            <a:spLocks noGrp="1"/>
          </p:cNvSpPr>
          <p:nvPr>
            <p:ph idx="1"/>
          </p:nvPr>
        </p:nvSpPr>
        <p:spPr>
          <a:xfrm>
            <a:off x="1" y="5737411"/>
            <a:ext cx="12192000" cy="932329"/>
          </a:xfrm>
        </p:spPr>
        <p:txBody>
          <a:bodyPr>
            <a:normAutofit fontScale="92500" lnSpcReduction="10000"/>
          </a:bodyPr>
          <a:lstStyle/>
          <a:p>
            <a:r>
              <a:rPr lang="en-US" dirty="0"/>
              <a:t>(Back Row): Sonia Sotomayor, Stephen Breyer, Samuel Alito, Elena Kegan (Front Row): Clarence Thomas, Antonin </a:t>
            </a:r>
            <a:r>
              <a:rPr lang="en-US" dirty="0" smtClean="0"/>
              <a:t>Scalia (now deceased), </a:t>
            </a:r>
            <a:r>
              <a:rPr lang="en-US" dirty="0"/>
              <a:t>John Roberts, Anthony Kennedy, and Ruth Bader Ginsburg</a:t>
            </a:r>
          </a:p>
          <a:p>
            <a:endParaRPr lang="en-US" dirty="0"/>
          </a:p>
        </p:txBody>
      </p:sp>
      <p:pic>
        <p:nvPicPr>
          <p:cNvPr id="5" name="Picture 4" descr="Supreme_Court_US_20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18" y="1917406"/>
            <a:ext cx="8875058" cy="3752888"/>
          </a:xfrm>
          <a:prstGeom prst="rect">
            <a:avLst/>
          </a:prstGeom>
        </p:spPr>
      </p:pic>
    </p:spTree>
    <p:extLst>
      <p:ext uri="{BB962C8B-B14F-4D97-AF65-F5344CB8AC3E}">
        <p14:creationId xmlns:p14="http://schemas.microsoft.com/office/powerpoint/2010/main" val="47623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SCOTUS</a:t>
            </a:r>
            <a:endParaRPr lang="en-US" dirty="0"/>
          </a:p>
        </p:txBody>
      </p:sp>
      <p:sp>
        <p:nvSpPr>
          <p:cNvPr id="3" name="Content Placeholder 2"/>
          <p:cNvSpPr>
            <a:spLocks noGrp="1"/>
          </p:cNvSpPr>
          <p:nvPr>
            <p:ph idx="1"/>
          </p:nvPr>
        </p:nvSpPr>
        <p:spPr>
          <a:xfrm>
            <a:off x="233082" y="2336873"/>
            <a:ext cx="11797553" cy="4279080"/>
          </a:xfrm>
        </p:spPr>
        <p:txBody>
          <a:bodyPr>
            <a:normAutofit fontScale="77500" lnSpcReduction="20000"/>
          </a:bodyPr>
          <a:lstStyle/>
          <a:p>
            <a:pPr marL="342900" indent="-342900">
              <a:buFontTx/>
              <a:buChar char="-"/>
            </a:pPr>
            <a:r>
              <a:rPr lang="en-US" dirty="0"/>
              <a:t>9 Justices (1 of which is Chief Justice)</a:t>
            </a:r>
          </a:p>
          <a:p>
            <a:pPr marL="800100" lvl="1" indent="-342900">
              <a:buFontTx/>
              <a:buChar char="-"/>
            </a:pPr>
            <a:r>
              <a:rPr lang="en-US" dirty="0"/>
              <a:t>Majority of Justices is needed to decide a case.</a:t>
            </a:r>
          </a:p>
          <a:p>
            <a:pPr marL="342900" indent="-342900">
              <a:buFontTx/>
              <a:buChar char="-"/>
            </a:pPr>
            <a:endParaRPr lang="en-US" dirty="0"/>
          </a:p>
          <a:p>
            <a:pPr marL="342900" indent="-342900">
              <a:buFontTx/>
              <a:buChar char="-"/>
            </a:pPr>
            <a:r>
              <a:rPr lang="en-US" dirty="0"/>
              <a:t>Qualifications?</a:t>
            </a:r>
          </a:p>
          <a:p>
            <a:pPr marL="342900" indent="-342900">
              <a:buFontTx/>
              <a:buChar char="-"/>
            </a:pPr>
            <a:endParaRPr lang="en-US" dirty="0"/>
          </a:p>
          <a:p>
            <a:pPr marL="342900" indent="-342900">
              <a:buFontTx/>
              <a:buChar char="-"/>
            </a:pPr>
            <a:r>
              <a:rPr lang="en-US" dirty="0"/>
              <a:t>Removal: hold position for life (good behavior)</a:t>
            </a:r>
          </a:p>
          <a:p>
            <a:pPr marL="800100" lvl="1" indent="-342900">
              <a:buFontTx/>
              <a:buChar char="-"/>
            </a:pPr>
            <a:r>
              <a:rPr lang="en-US" dirty="0"/>
              <a:t>Impeachment</a:t>
            </a:r>
          </a:p>
          <a:p>
            <a:pPr marL="800100" lvl="1" indent="-342900">
              <a:buFontTx/>
              <a:buChar char="-"/>
            </a:pPr>
            <a:r>
              <a:rPr lang="en-US" dirty="0"/>
              <a:t>Retire</a:t>
            </a:r>
          </a:p>
          <a:p>
            <a:pPr marL="800100" lvl="1" indent="-342900">
              <a:buFontTx/>
              <a:buChar char="-"/>
            </a:pPr>
            <a:r>
              <a:rPr lang="en-US" dirty="0"/>
              <a:t>Death </a:t>
            </a:r>
            <a:r>
              <a:rPr lang="en-US" dirty="0">
                <a:sym typeface="Wingdings"/>
              </a:rPr>
              <a:t></a:t>
            </a:r>
          </a:p>
          <a:p>
            <a:pPr marL="342900" indent="-342900">
              <a:buFontTx/>
              <a:buChar char="-"/>
            </a:pPr>
            <a:endParaRPr lang="en-US" dirty="0"/>
          </a:p>
          <a:p>
            <a:pPr marL="342900" indent="-342900">
              <a:buFontTx/>
              <a:buChar char="-"/>
            </a:pPr>
            <a:r>
              <a:rPr lang="en-US" dirty="0"/>
              <a:t>Appointed by the President and approved by the Senate</a:t>
            </a:r>
          </a:p>
          <a:p>
            <a:pPr marL="342900" indent="-342900">
              <a:buFontTx/>
              <a:buChar char="-"/>
            </a:pPr>
            <a:endParaRPr lang="en-US" dirty="0"/>
          </a:p>
          <a:p>
            <a:pPr marL="342900" indent="-342900">
              <a:buFontTx/>
              <a:buChar char="-"/>
            </a:pPr>
            <a:r>
              <a:rPr lang="en-US" dirty="0"/>
              <a:t>Purpose: proper interpretation of the law…not innocence or guilt</a:t>
            </a:r>
          </a:p>
          <a:p>
            <a:pPr marL="800100" lvl="1" indent="-342900">
              <a:buFontTx/>
              <a:buChar char="-"/>
            </a:pPr>
            <a:r>
              <a:rPr lang="en-US" dirty="0"/>
              <a:t>“Equal Justice for All” = Their decisions (precedents) will protect every citizen equally, commonly (Common Law)</a:t>
            </a:r>
          </a:p>
          <a:p>
            <a:endParaRPr lang="en-US" dirty="0"/>
          </a:p>
        </p:txBody>
      </p:sp>
    </p:spTree>
    <p:extLst>
      <p:ext uri="{BB962C8B-B14F-4D97-AF65-F5344CB8AC3E}">
        <p14:creationId xmlns:p14="http://schemas.microsoft.com/office/powerpoint/2010/main" val="96946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Precedent for Judicial Review- Marbury v. Madison</a:t>
            </a:r>
            <a:endParaRPr lang="en-US" dirty="0"/>
          </a:p>
        </p:txBody>
      </p:sp>
      <p:sp>
        <p:nvSpPr>
          <p:cNvPr id="3" name="Content Placeholder 2"/>
          <p:cNvSpPr>
            <a:spLocks noGrp="1"/>
          </p:cNvSpPr>
          <p:nvPr>
            <p:ph idx="1"/>
          </p:nvPr>
        </p:nvSpPr>
        <p:spPr>
          <a:xfrm>
            <a:off x="179294" y="2336873"/>
            <a:ext cx="11743765" cy="4225292"/>
          </a:xfrm>
        </p:spPr>
        <p:txBody>
          <a:bodyPr>
            <a:normAutofit fontScale="85000" lnSpcReduction="20000"/>
          </a:bodyPr>
          <a:lstStyle/>
          <a:p>
            <a:r>
              <a:rPr lang="en-US" dirty="0"/>
              <a:t>Judicial Review: the power to determine whether any federal, state, or local law or government action is constitutional or not.</a:t>
            </a:r>
          </a:p>
          <a:p>
            <a:r>
              <a:rPr lang="en-US" dirty="0"/>
              <a:t>Question: If a law by the legislative branch conflicts with the Constitution, can it be determined to be unconstitutional by the Judicial Branch?</a:t>
            </a:r>
          </a:p>
          <a:p>
            <a:r>
              <a:rPr lang="en-US" dirty="0"/>
              <a:t>Answer: Yes!</a:t>
            </a:r>
          </a:p>
          <a:p>
            <a:r>
              <a:rPr lang="en-US" dirty="0"/>
              <a:t>Precedent: The Constitution is the highest power in the land, and the Judicial Branch has the power to interpret whether the legislative or executive branch has violated the Constitution…hence, confirming the power of Judicial Review.</a:t>
            </a:r>
          </a:p>
          <a:p>
            <a:endParaRPr lang="en-US" dirty="0"/>
          </a:p>
          <a:p>
            <a:r>
              <a:rPr lang="en-US" dirty="0"/>
              <a:t>The purpose of judicial review is as a check:</a:t>
            </a:r>
          </a:p>
          <a:p>
            <a:r>
              <a:rPr lang="en-US" dirty="0"/>
              <a:t>- “Limitations [on the powers of government]…can be preserved in practice no other way than through…courts of justice, whose duty it must be to declare all acts contrary to the manifest tenor [obvious meaning] of the Constitution void.  Without this, all the reservations of particular rights or privileges would amount to nothing.”</a:t>
            </a:r>
          </a:p>
          <a:p>
            <a:r>
              <a:rPr lang="en-US" dirty="0"/>
              <a:t>- Alexander Hamilton, </a:t>
            </a:r>
            <a:r>
              <a:rPr lang="en-US" i="1" dirty="0"/>
              <a:t>The Federalist </a:t>
            </a:r>
            <a:r>
              <a:rPr lang="en-US" dirty="0"/>
              <a:t>No. 78</a:t>
            </a:r>
          </a:p>
          <a:p>
            <a:endParaRPr lang="en-US" dirty="0"/>
          </a:p>
        </p:txBody>
      </p:sp>
    </p:spTree>
    <p:extLst>
      <p:ext uri="{BB962C8B-B14F-4D97-AF65-F5344CB8AC3E}">
        <p14:creationId xmlns:p14="http://schemas.microsoft.com/office/powerpoint/2010/main" val="28460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Federal Power- John Marshall’s Court</a:t>
            </a:r>
            <a:endParaRPr lang="en-US" dirty="0"/>
          </a:p>
        </p:txBody>
      </p:sp>
      <p:sp>
        <p:nvSpPr>
          <p:cNvPr id="3" name="Content Placeholder 2"/>
          <p:cNvSpPr>
            <a:spLocks noGrp="1"/>
          </p:cNvSpPr>
          <p:nvPr>
            <p:ph idx="1"/>
          </p:nvPr>
        </p:nvSpPr>
        <p:spPr/>
        <p:txBody>
          <a:bodyPr/>
          <a:lstStyle/>
          <a:p>
            <a:r>
              <a:rPr lang="en-US" dirty="0"/>
              <a:t>John Marshall expended the power of the Judicial Branch and the federal government by using judicial review in </a:t>
            </a:r>
            <a:r>
              <a:rPr lang="en-US" i="1" dirty="0"/>
              <a:t>Marbury v. Madison</a:t>
            </a:r>
            <a:r>
              <a:rPr lang="en-US" dirty="0"/>
              <a:t>.</a:t>
            </a:r>
          </a:p>
          <a:p>
            <a:endParaRPr lang="en-US" dirty="0"/>
          </a:p>
          <a:p>
            <a:pPr lvl="0"/>
            <a:r>
              <a:rPr lang="en-US" dirty="0"/>
              <a:t>This action would create a precedent for an expansion of federal power in the judicial branch and, eventually, the power would continue to expanded to other federal branches in court decisions like </a:t>
            </a:r>
            <a:r>
              <a:rPr lang="en-US" i="1" dirty="0"/>
              <a:t>McCulloch v. Maryland </a:t>
            </a:r>
            <a:r>
              <a:rPr lang="en-US" dirty="0"/>
              <a:t>and </a:t>
            </a:r>
            <a:r>
              <a:rPr lang="en-US" i="1" dirty="0"/>
              <a:t>Gibbons v. Ogden</a:t>
            </a:r>
            <a:r>
              <a:rPr lang="en-US" dirty="0"/>
              <a:t>.</a:t>
            </a:r>
          </a:p>
          <a:p>
            <a:endParaRPr lang="en-US" dirty="0"/>
          </a:p>
        </p:txBody>
      </p:sp>
    </p:spTree>
    <p:extLst>
      <p:ext uri="{BB962C8B-B14F-4D97-AF65-F5344CB8AC3E}">
        <p14:creationId xmlns:p14="http://schemas.microsoft.com/office/powerpoint/2010/main" val="129485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Scotus to hear a case (7 step process)</a:t>
            </a:r>
          </a:p>
        </p:txBody>
      </p:sp>
      <p:sp>
        <p:nvSpPr>
          <p:cNvPr id="3" name="Content Placeholder 2"/>
          <p:cNvSpPr>
            <a:spLocks noGrp="1"/>
          </p:cNvSpPr>
          <p:nvPr>
            <p:ph idx="1"/>
          </p:nvPr>
        </p:nvSpPr>
        <p:spPr>
          <a:xfrm>
            <a:off x="197225" y="2336872"/>
            <a:ext cx="11492752" cy="2193329"/>
          </a:xfrm>
        </p:spPr>
        <p:txBody>
          <a:bodyPr>
            <a:normAutofit fontScale="77500" lnSpcReduction="20000"/>
          </a:bodyPr>
          <a:lstStyle/>
          <a:p>
            <a:pPr marL="0" indent="0">
              <a:buNone/>
            </a:pPr>
            <a:r>
              <a:rPr lang="en-US" sz="2800" dirty="0" smtClean="0"/>
              <a:t>1. SCOTUS must be informed of a case in which to review.</a:t>
            </a:r>
          </a:p>
          <a:p>
            <a:pPr marL="457200" indent="-457200">
              <a:buFontTx/>
              <a:buChar char="-"/>
            </a:pPr>
            <a:r>
              <a:rPr lang="en-US" sz="2800" dirty="0" smtClean="0"/>
              <a:t>Petition of Certiorari (sir-shore-rare-eye):</a:t>
            </a:r>
          </a:p>
          <a:p>
            <a:pPr marL="914400" lvl="1" indent="-457200">
              <a:buFontTx/>
              <a:buChar char="-"/>
            </a:pPr>
            <a:r>
              <a:rPr lang="en-US" sz="2800" dirty="0" smtClean="0"/>
              <a:t>Formal application by a party to have the Supreme Court of the United States to review their case.</a:t>
            </a:r>
          </a:p>
          <a:p>
            <a:pPr marL="914400" lvl="1" indent="-457200">
              <a:buFontTx/>
              <a:buChar char="-"/>
            </a:pPr>
            <a:r>
              <a:rPr lang="en-US" sz="2800" dirty="0" smtClean="0"/>
              <a:t>Latin for “to be informed”</a:t>
            </a:r>
          </a:p>
          <a:p>
            <a:pPr marL="914400" lvl="1" indent="-457200">
              <a:buFontTx/>
              <a:buChar char="-"/>
            </a:pPr>
            <a:r>
              <a:rPr lang="en-US" sz="2800" dirty="0" smtClean="0"/>
              <a:t>SCOTUS has the discretion to approve or deny any such application.</a:t>
            </a:r>
          </a:p>
          <a:p>
            <a:pPr marL="457200" indent="-457200">
              <a:buFontTx/>
              <a:buChar char="-"/>
            </a:pPr>
            <a:r>
              <a:rPr lang="en-US" sz="2800" dirty="0" smtClean="0"/>
              <a:t>~9000 petitions/year =&gt; SCOTUS =&gt; avg. 67-80 cases/year = less than 1%</a:t>
            </a:r>
          </a:p>
          <a:p>
            <a:endParaRPr lang="en-US" dirty="0"/>
          </a:p>
        </p:txBody>
      </p:sp>
      <p:sp>
        <p:nvSpPr>
          <p:cNvPr id="4" name="Rectangle 3"/>
          <p:cNvSpPr/>
          <p:nvPr/>
        </p:nvSpPr>
        <p:spPr>
          <a:xfrm>
            <a:off x="197225" y="4530201"/>
            <a:ext cx="11492751" cy="1938992"/>
          </a:xfrm>
          <a:prstGeom prst="rect">
            <a:avLst/>
          </a:prstGeom>
        </p:spPr>
        <p:txBody>
          <a:bodyPr wrap="square">
            <a:spAutoFit/>
          </a:bodyPr>
          <a:lstStyle/>
          <a:p>
            <a:r>
              <a:rPr lang="en-US" sz="2000" dirty="0"/>
              <a:t>2. Meeting by Justices to choose cases</a:t>
            </a:r>
          </a:p>
          <a:p>
            <a:pPr marL="457200" indent="-457200">
              <a:buFontTx/>
              <a:buChar char="-"/>
            </a:pPr>
            <a:r>
              <a:rPr lang="en-US" sz="2000" dirty="0"/>
              <a:t>Rule of Four: Four Justices must agree to HEAR a case (not decide one)</a:t>
            </a:r>
          </a:p>
          <a:p>
            <a:pPr marL="457200" indent="-457200">
              <a:buFontTx/>
              <a:buChar char="-"/>
            </a:pPr>
            <a:r>
              <a:rPr lang="en-US" sz="2000" dirty="0"/>
              <a:t>Issue a writ of certiorari: an order to a lower court to deliver its record in a case to a higher court for review.</a:t>
            </a:r>
          </a:p>
          <a:p>
            <a:pPr marL="457200" indent="-457200">
              <a:buFontTx/>
              <a:buChar char="-"/>
            </a:pPr>
            <a:r>
              <a:rPr lang="en-US" sz="2000" dirty="0"/>
              <a:t>Accepted cases go on the DOCKET: calendar with a list of cases</a:t>
            </a:r>
          </a:p>
          <a:p>
            <a:pPr marL="914400" lvl="1" indent="-457200">
              <a:buFontTx/>
              <a:buChar char="-"/>
            </a:pPr>
            <a:r>
              <a:rPr lang="en-US" sz="2000" dirty="0"/>
              <a:t>Try to pick cases that have national implications, not specific individuals or groups.</a:t>
            </a:r>
          </a:p>
        </p:txBody>
      </p:sp>
    </p:spTree>
    <p:extLst>
      <p:ext uri="{BB962C8B-B14F-4D97-AF65-F5344CB8AC3E}">
        <p14:creationId xmlns:p14="http://schemas.microsoft.com/office/powerpoint/2010/main" val="207904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Scotus to hear a case (7 step process)</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3"/>
            </a:pPr>
            <a:r>
              <a:rPr lang="en-US" sz="2800" dirty="0"/>
              <a:t>Written Arguments- </a:t>
            </a:r>
          </a:p>
          <a:p>
            <a:pPr marL="914400" lvl="1" indent="-457200">
              <a:buFontTx/>
              <a:buChar char="-"/>
            </a:pPr>
            <a:r>
              <a:rPr lang="en-US" sz="2800" dirty="0"/>
              <a:t>Briefs: written document explaining one side’s position on the case.</a:t>
            </a:r>
          </a:p>
          <a:p>
            <a:pPr marL="914400" lvl="1" indent="-457200">
              <a:buFontTx/>
              <a:buChar char="-"/>
            </a:pPr>
            <a:r>
              <a:rPr lang="en-US" sz="2800" dirty="0"/>
              <a:t>Amicus Brief: a brief prepared by outside parties who have an interest in the case</a:t>
            </a:r>
            <a:r>
              <a:rPr lang="en-US" sz="2800" dirty="0" smtClean="0"/>
              <a:t>.</a:t>
            </a:r>
            <a:endParaRPr lang="en-US" sz="2800" dirty="0"/>
          </a:p>
          <a:p>
            <a:pPr marL="514350" indent="-514350">
              <a:buFont typeface="+mj-lt"/>
              <a:buAutoNum type="arabicPeriod" startAt="3"/>
            </a:pPr>
            <a:r>
              <a:rPr lang="en-US" sz="2800" dirty="0"/>
              <a:t>Oral Arguments- 30 minute oral presentation of each side’s position with questions from the Justices</a:t>
            </a:r>
            <a:r>
              <a:rPr lang="en-US" sz="2800" dirty="0" smtClean="0"/>
              <a:t>.</a:t>
            </a:r>
            <a:endParaRPr lang="en-US" sz="2800" dirty="0"/>
          </a:p>
          <a:p>
            <a:pPr marL="514350" indent="-514350">
              <a:buFont typeface="+mj-lt"/>
              <a:buAutoNum type="arabicPeriod" startAt="3"/>
            </a:pPr>
            <a:r>
              <a:rPr lang="en-US" sz="2800" dirty="0"/>
              <a:t>Conference- All Justices meet in their “chambers” (no one else can attend conference).</a:t>
            </a:r>
          </a:p>
          <a:p>
            <a:pPr marL="914400" lvl="1" indent="-457200">
              <a:buFontTx/>
              <a:buChar char="-"/>
            </a:pPr>
            <a:r>
              <a:rPr lang="en-US" sz="2800" dirty="0"/>
              <a:t>Chief Justice resides over conference.</a:t>
            </a:r>
          </a:p>
          <a:p>
            <a:pPr marL="914400" lvl="1" indent="-457200">
              <a:buFontTx/>
              <a:buChar char="-"/>
            </a:pPr>
            <a:r>
              <a:rPr lang="en-US" sz="2800" dirty="0"/>
              <a:t>Vote on case.</a:t>
            </a:r>
          </a:p>
          <a:p>
            <a:pPr marL="914400" lvl="1" indent="-457200">
              <a:buFontTx/>
              <a:buChar char="-"/>
            </a:pPr>
            <a:r>
              <a:rPr lang="en-US" sz="2800" dirty="0"/>
              <a:t>More cases are 9-0 than 5-4.  What does this tell us?</a:t>
            </a:r>
          </a:p>
          <a:p>
            <a:endParaRPr lang="en-US" dirty="0"/>
          </a:p>
        </p:txBody>
      </p:sp>
    </p:spTree>
    <p:extLst>
      <p:ext uri="{BB962C8B-B14F-4D97-AF65-F5344CB8AC3E}">
        <p14:creationId xmlns:p14="http://schemas.microsoft.com/office/powerpoint/2010/main" val="939707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Scotus to hear a case (7 step process)</a:t>
            </a:r>
          </a:p>
        </p:txBody>
      </p:sp>
      <p:sp>
        <p:nvSpPr>
          <p:cNvPr id="3" name="Content Placeholder 2"/>
          <p:cNvSpPr>
            <a:spLocks noGrp="1"/>
          </p:cNvSpPr>
          <p:nvPr>
            <p:ph idx="1"/>
          </p:nvPr>
        </p:nvSpPr>
        <p:spPr/>
        <p:txBody>
          <a:bodyPr>
            <a:normAutofit fontScale="92500" lnSpcReduction="10000"/>
          </a:bodyPr>
          <a:lstStyle/>
          <a:p>
            <a:r>
              <a:rPr lang="en-US" dirty="0"/>
              <a:t>6. Opinion writing- </a:t>
            </a:r>
          </a:p>
          <a:p>
            <a:pPr marL="457200" indent="-457200">
              <a:buFontTx/>
              <a:buChar char="-"/>
            </a:pPr>
            <a:r>
              <a:rPr lang="en-US" dirty="0"/>
              <a:t>Majority Opinion: presents views of the majority of justices.  Explains how the court came to its decision, and acts as the precedent for the case.</a:t>
            </a:r>
          </a:p>
          <a:p>
            <a:pPr marL="457200" indent="-457200">
              <a:buFontTx/>
              <a:buChar char="-"/>
            </a:pPr>
            <a:r>
              <a:rPr lang="en-US" dirty="0"/>
              <a:t>Dissenting Opinion: the arguments which show views contrary to the majority.</a:t>
            </a:r>
          </a:p>
          <a:p>
            <a:pPr marL="457200" indent="-457200">
              <a:buFontTx/>
              <a:buChar char="-"/>
            </a:pPr>
            <a:r>
              <a:rPr lang="en-US" dirty="0"/>
              <a:t>Concurring Opinion: the opinion of a member (members) who voted with the majority, but for a different interpretation of the law.</a:t>
            </a:r>
          </a:p>
          <a:p>
            <a:pPr marL="457200" indent="-457200">
              <a:buFontTx/>
              <a:buChar char="-"/>
            </a:pPr>
            <a:endParaRPr lang="en-US" dirty="0"/>
          </a:p>
          <a:p>
            <a:r>
              <a:rPr lang="en-US" dirty="0"/>
              <a:t>7. Announcement- Public announcement of the decision.</a:t>
            </a:r>
          </a:p>
          <a:p>
            <a:endParaRPr lang="en-US" dirty="0"/>
          </a:p>
        </p:txBody>
      </p:sp>
    </p:spTree>
    <p:extLst>
      <p:ext uri="{BB962C8B-B14F-4D97-AF65-F5344CB8AC3E}">
        <p14:creationId xmlns:p14="http://schemas.microsoft.com/office/powerpoint/2010/main" val="1583715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forces behind judicial decisions</a:t>
            </a:r>
          </a:p>
        </p:txBody>
      </p:sp>
      <p:sp>
        <p:nvSpPr>
          <p:cNvPr id="3" name="Content Placeholder 2"/>
          <p:cNvSpPr>
            <a:spLocks noGrp="1"/>
          </p:cNvSpPr>
          <p:nvPr>
            <p:ph idx="1"/>
          </p:nvPr>
        </p:nvSpPr>
        <p:spPr/>
        <p:txBody>
          <a:bodyPr/>
          <a:lstStyle/>
          <a:p>
            <a:pPr marL="514350" indent="-514350">
              <a:buAutoNum type="arabicPeriod"/>
            </a:pPr>
            <a:r>
              <a:rPr lang="en-US" dirty="0"/>
              <a:t>Precedent, but the court can overrule a former decision (example: </a:t>
            </a:r>
            <a:r>
              <a:rPr lang="en-US" i="1" dirty="0"/>
              <a:t>Plessy v. Ferguson </a:t>
            </a:r>
            <a:r>
              <a:rPr lang="en-US" dirty="0"/>
              <a:t>and </a:t>
            </a:r>
            <a:r>
              <a:rPr lang="en-US" i="1" dirty="0"/>
              <a:t>Brown v. Board</a:t>
            </a:r>
            <a:r>
              <a:rPr lang="en-US" dirty="0"/>
              <a:t>)</a:t>
            </a:r>
          </a:p>
          <a:p>
            <a:pPr marL="514350" indent="-514350">
              <a:buAutoNum type="arabicPeriod"/>
            </a:pPr>
            <a:r>
              <a:rPr lang="en-US" dirty="0"/>
              <a:t>Legal views (strict interpretation/loose interpretation- what is the role of the court)</a:t>
            </a:r>
          </a:p>
          <a:p>
            <a:pPr marL="514350" indent="-514350">
              <a:buAutoNum type="arabicPeriod"/>
            </a:pPr>
            <a:r>
              <a:rPr lang="en-US" dirty="0"/>
              <a:t>Personal beliefs</a:t>
            </a:r>
          </a:p>
          <a:p>
            <a:pPr marL="514350" indent="-514350">
              <a:buAutoNum type="arabicPeriod"/>
            </a:pPr>
            <a:r>
              <a:rPr lang="en-US" dirty="0"/>
              <a:t>State of society (example: </a:t>
            </a:r>
            <a:r>
              <a:rPr lang="en-US" dirty="0" smtClean="0"/>
              <a:t>marriage equality)</a:t>
            </a:r>
            <a:endParaRPr lang="en-US" dirty="0"/>
          </a:p>
          <a:p>
            <a:endParaRPr lang="en-US" dirty="0"/>
          </a:p>
        </p:txBody>
      </p:sp>
    </p:spTree>
    <p:extLst>
      <p:ext uri="{BB962C8B-B14F-4D97-AF65-F5344CB8AC3E}">
        <p14:creationId xmlns:p14="http://schemas.microsoft.com/office/powerpoint/2010/main" val="11030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680321" y="2336872"/>
            <a:ext cx="5702550" cy="4243221"/>
          </a:xfrm>
        </p:spPr>
        <p:txBody>
          <a:bodyPr/>
          <a:lstStyle/>
          <a:p>
            <a:r>
              <a:rPr lang="en-US" dirty="0"/>
              <a:t>Article 3 of the Constitution lays out the powers of the Judicial Branch.</a:t>
            </a:r>
          </a:p>
          <a:p>
            <a:r>
              <a:rPr lang="en-US" dirty="0"/>
              <a:t>Interprets laws and ensures that they are applied fairly</a:t>
            </a:r>
          </a:p>
          <a:p>
            <a:r>
              <a:rPr lang="en-US" dirty="0"/>
              <a:t>“The Judicial power of the United States shall be vested in one supreme court, and in such interior courts as the congress may from time-to-time ordain and establish</a:t>
            </a:r>
            <a:r>
              <a:rPr lang="en-US" dirty="0" smtClean="0"/>
              <a:t>.”</a:t>
            </a:r>
            <a:endParaRPr lang="en-US" dirty="0"/>
          </a:p>
        </p:txBody>
      </p:sp>
      <p:pic>
        <p:nvPicPr>
          <p:cNvPr id="5" name="Picture 4"/>
          <p:cNvPicPr>
            <a:picLocks noChangeAspect="1"/>
          </p:cNvPicPr>
          <p:nvPr/>
        </p:nvPicPr>
        <p:blipFill>
          <a:blip r:embed="rId2"/>
          <a:stretch>
            <a:fillRect/>
          </a:stretch>
        </p:blipFill>
        <p:spPr>
          <a:xfrm>
            <a:off x="6382871" y="2336873"/>
            <a:ext cx="5809129" cy="2991701"/>
          </a:xfrm>
          <a:prstGeom prst="rect">
            <a:avLst/>
          </a:prstGeom>
        </p:spPr>
      </p:pic>
    </p:spTree>
    <p:extLst>
      <p:ext uri="{BB962C8B-B14F-4D97-AF65-F5344CB8AC3E}">
        <p14:creationId xmlns:p14="http://schemas.microsoft.com/office/powerpoint/2010/main" val="154376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Dual System</a:t>
            </a:r>
            <a:endParaRPr lang="en-US" dirty="0"/>
          </a:p>
        </p:txBody>
      </p:sp>
      <p:sp>
        <p:nvSpPr>
          <p:cNvPr id="3" name="Content Placeholder 2"/>
          <p:cNvSpPr>
            <a:spLocks noGrp="1"/>
          </p:cNvSpPr>
          <p:nvPr>
            <p:ph idx="1"/>
          </p:nvPr>
        </p:nvSpPr>
        <p:spPr/>
        <p:txBody>
          <a:bodyPr/>
          <a:lstStyle/>
          <a:p>
            <a:pPr lvl="0"/>
            <a:r>
              <a:rPr lang="en-US" dirty="0"/>
              <a:t>Under the Articles of Confederation, there was no national court system.  Any law made by the Confederation was left up to the state courts to interpret which led to contradictory rulings and uncertainty about what the law really was.  </a:t>
            </a:r>
          </a:p>
          <a:p>
            <a:pPr lvl="0"/>
            <a:endParaRPr lang="en-US" dirty="0"/>
          </a:p>
          <a:p>
            <a:pPr lvl="0"/>
            <a:r>
              <a:rPr lang="en-US" dirty="0"/>
              <a:t>The Constitution created a duel system: a justice system separated into state courts and a national (federal) court.</a:t>
            </a:r>
          </a:p>
          <a:p>
            <a:pPr lvl="1"/>
            <a:r>
              <a:rPr lang="en-US" dirty="0"/>
              <a:t>There are state courts for state level issues and federal courts for federal level </a:t>
            </a:r>
            <a:r>
              <a:rPr lang="en-US" dirty="0" smtClean="0"/>
              <a:t>issues, not all courts can decide all cases</a:t>
            </a:r>
            <a:endParaRPr lang="en-US" dirty="0"/>
          </a:p>
          <a:p>
            <a:endParaRPr lang="en-US" dirty="0"/>
          </a:p>
        </p:txBody>
      </p:sp>
    </p:spTree>
    <p:extLst>
      <p:ext uri="{BB962C8B-B14F-4D97-AF65-F5344CB8AC3E}">
        <p14:creationId xmlns:p14="http://schemas.microsoft.com/office/powerpoint/2010/main" val="121537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Judiciary Act of 1789- Structure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The original structure was left vague by the founders (by doing this, they avoided opposition in the ratification process).</a:t>
            </a:r>
          </a:p>
          <a:p>
            <a:endParaRPr lang="en-US" dirty="0"/>
          </a:p>
          <a:p>
            <a:pPr lvl="0"/>
            <a:r>
              <a:rPr lang="en-US" dirty="0" smtClean="0"/>
              <a:t>Article </a:t>
            </a:r>
            <a:r>
              <a:rPr lang="en-US" dirty="0"/>
              <a:t>3: “The judicial power of the United States shall be vested in one Supreme Court, and in such inferior courts as the Congress may from time to time ordain and establish.”</a:t>
            </a:r>
          </a:p>
          <a:p>
            <a:endParaRPr lang="en-US" dirty="0"/>
          </a:p>
          <a:p>
            <a:pPr lvl="0"/>
            <a:r>
              <a:rPr lang="en-US" dirty="0"/>
              <a:t>Judiciary Act of 1789- Proposes the three-tiered system: </a:t>
            </a:r>
          </a:p>
          <a:p>
            <a:pPr lvl="0"/>
            <a:r>
              <a:rPr lang="en-US" dirty="0"/>
              <a:t>1) District Courts </a:t>
            </a:r>
          </a:p>
          <a:p>
            <a:pPr lvl="0"/>
            <a:r>
              <a:rPr lang="en-US" dirty="0"/>
              <a:t>2) Circuit Court of Appeals </a:t>
            </a:r>
          </a:p>
          <a:p>
            <a:pPr lvl="0"/>
            <a:r>
              <a:rPr lang="en-US" dirty="0"/>
              <a:t>3) Supreme Court.</a:t>
            </a:r>
          </a:p>
          <a:p>
            <a:endParaRPr lang="en-US" dirty="0"/>
          </a:p>
        </p:txBody>
      </p:sp>
    </p:spTree>
    <p:extLst>
      <p:ext uri="{BB962C8B-B14F-4D97-AF65-F5344CB8AC3E}">
        <p14:creationId xmlns:p14="http://schemas.microsoft.com/office/powerpoint/2010/main" val="176251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a:xfrm>
            <a:off x="1" y="2151530"/>
            <a:ext cx="12192000" cy="4706470"/>
          </a:xfrm>
        </p:spPr>
        <p:txBody>
          <a:bodyPr>
            <a:normAutofit fontScale="40000" lnSpcReduction="20000"/>
          </a:bodyPr>
          <a:lstStyle/>
          <a:p>
            <a:pPr marL="0" indent="0" algn="ctr">
              <a:buNone/>
            </a:pPr>
            <a:r>
              <a:rPr lang="en-US" sz="4200" dirty="0"/>
              <a:t>SCOTUS </a:t>
            </a:r>
          </a:p>
          <a:p>
            <a:pPr marL="0" indent="0" algn="ctr">
              <a:buNone/>
            </a:pPr>
            <a:r>
              <a:rPr lang="en-US" sz="4200" dirty="0"/>
              <a:t>(Supreme Court of the United States)</a:t>
            </a:r>
          </a:p>
          <a:p>
            <a:pPr marL="0" indent="0">
              <a:buNone/>
            </a:pPr>
            <a:r>
              <a:rPr lang="en-US" sz="4200" dirty="0"/>
              <a:t>               (80%-85%)				       </a:t>
            </a:r>
            <a:r>
              <a:rPr lang="en-US" sz="4200" dirty="0" smtClean="0"/>
              <a:t>			  </a:t>
            </a:r>
            <a:r>
              <a:rPr lang="en-US" sz="4200" dirty="0"/>
              <a:t>(15%-20%)</a:t>
            </a:r>
          </a:p>
          <a:p>
            <a:pPr marL="0" indent="0">
              <a:buNone/>
            </a:pPr>
            <a:r>
              <a:rPr lang="en-US" sz="4200" dirty="0"/>
              <a:t>	    appeal					</a:t>
            </a:r>
            <a:r>
              <a:rPr lang="en-US" sz="4200" dirty="0" smtClean="0"/>
              <a:t>			     appeal</a:t>
            </a:r>
            <a:endParaRPr lang="en-US" sz="4200" dirty="0"/>
          </a:p>
          <a:p>
            <a:pPr marL="0" indent="0">
              <a:buNone/>
            </a:pPr>
            <a:r>
              <a:rPr lang="en-US" sz="4200" dirty="0"/>
              <a:t>						</a:t>
            </a:r>
            <a:r>
              <a:rPr lang="en-US" sz="4200" dirty="0" smtClean="0"/>
              <a:t>		         State </a:t>
            </a:r>
            <a:r>
              <a:rPr lang="en-US" sz="4200" dirty="0"/>
              <a:t>Supreme Court</a:t>
            </a:r>
          </a:p>
          <a:p>
            <a:pPr marL="0" indent="0">
              <a:buNone/>
            </a:pPr>
            <a:r>
              <a:rPr lang="en-US" sz="4200" dirty="0"/>
              <a:t>    U.S. Court of Appeals														</a:t>
            </a:r>
            <a:r>
              <a:rPr lang="en-US" sz="4200" dirty="0" smtClean="0"/>
              <a:t>						     appeal</a:t>
            </a:r>
            <a:endParaRPr lang="en-US" sz="4200" dirty="0"/>
          </a:p>
          <a:p>
            <a:pPr marL="0" indent="0">
              <a:buNone/>
            </a:pPr>
            <a:r>
              <a:rPr lang="en-US" sz="4200" dirty="0"/>
              <a:t>	</a:t>
            </a:r>
          </a:p>
          <a:p>
            <a:pPr marL="0" indent="0">
              <a:buNone/>
            </a:pPr>
            <a:r>
              <a:rPr lang="en-US" sz="4200" dirty="0"/>
              <a:t>	   appeal			       </a:t>
            </a:r>
            <a:r>
              <a:rPr lang="en-US" sz="4200" dirty="0" smtClean="0"/>
              <a:t>				Intermediate </a:t>
            </a:r>
            <a:r>
              <a:rPr lang="en-US" sz="4200" dirty="0"/>
              <a:t>Court of Appeals</a:t>
            </a:r>
          </a:p>
          <a:p>
            <a:pPr marL="0" indent="0">
              <a:buNone/>
            </a:pPr>
            <a:endParaRPr lang="en-US" sz="4200" dirty="0"/>
          </a:p>
          <a:p>
            <a:pPr marL="0" indent="0">
              <a:buNone/>
            </a:pPr>
            <a:r>
              <a:rPr lang="en-US" sz="4200" dirty="0"/>
              <a:t>							</a:t>
            </a:r>
            <a:r>
              <a:rPr lang="en-US" sz="4200" dirty="0" smtClean="0"/>
              <a:t>		     appeal</a:t>
            </a:r>
            <a:endParaRPr lang="en-US" sz="4200" dirty="0"/>
          </a:p>
          <a:p>
            <a:pPr marL="0" indent="0">
              <a:buNone/>
            </a:pPr>
            <a:r>
              <a:rPr lang="en-US" sz="4200" dirty="0"/>
              <a:t>      U.S. District Court			         </a:t>
            </a:r>
            <a:r>
              <a:rPr lang="en-US" sz="4200" dirty="0" smtClean="0"/>
              <a:t>			     </a:t>
            </a:r>
            <a:r>
              <a:rPr lang="en-US" sz="4200" dirty="0"/>
              <a:t>Municipal or County Court</a:t>
            </a:r>
          </a:p>
          <a:p>
            <a:pPr marL="0" indent="0">
              <a:buNone/>
            </a:pPr>
            <a:endParaRPr lang="en-US" sz="4200" dirty="0"/>
          </a:p>
          <a:p>
            <a:pPr marL="0" indent="0">
              <a:buNone/>
            </a:pPr>
            <a:r>
              <a:rPr lang="en-US" sz="4200" dirty="0"/>
              <a:t>   Federal Court System			               </a:t>
            </a:r>
            <a:r>
              <a:rPr lang="en-US" sz="4200" dirty="0" smtClean="0"/>
              <a:t>			State </a:t>
            </a:r>
            <a:r>
              <a:rPr lang="en-US" sz="4200" dirty="0"/>
              <a:t>Court System</a:t>
            </a:r>
          </a:p>
          <a:p>
            <a:pPr marL="0" indent="0">
              <a:buNone/>
            </a:pPr>
            <a:r>
              <a:rPr lang="en-US" sz="4200" dirty="0"/>
              <a:t>         ( ~ 1 million cases/year)			</a:t>
            </a:r>
            <a:r>
              <a:rPr lang="en-US" sz="4200" dirty="0" smtClean="0"/>
              <a:t>			(~ </a:t>
            </a:r>
            <a:r>
              <a:rPr lang="en-US" sz="4200" dirty="0"/>
              <a:t>30 million cases/year)</a:t>
            </a:r>
          </a:p>
          <a:p>
            <a:endParaRPr lang="en-US" dirty="0"/>
          </a:p>
        </p:txBody>
      </p:sp>
    </p:spTree>
    <p:extLst>
      <p:ext uri="{BB962C8B-B14F-4D97-AF65-F5344CB8AC3E}">
        <p14:creationId xmlns:p14="http://schemas.microsoft.com/office/powerpoint/2010/main" val="132230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a:t>Jurisdiction: Court’s authority to hear and decide cases.</a:t>
            </a:r>
          </a:p>
          <a:p>
            <a:pPr marL="514350" indent="-514350">
              <a:buAutoNum type="arabicPeriod"/>
            </a:pPr>
            <a:r>
              <a:rPr lang="en-US" sz="2800" dirty="0"/>
              <a:t>State Jurisdiction: authority to decide cases over state laws in which the federal government doesn’t have exclusive jurisdiction.</a:t>
            </a:r>
          </a:p>
          <a:p>
            <a:pPr marL="914400" lvl="1" indent="-457200">
              <a:buFontTx/>
              <a:buChar char="-"/>
            </a:pPr>
            <a:r>
              <a:rPr lang="en-US" sz="2800" b="1" dirty="0"/>
              <a:t>Municipal and County Courts =&gt; Intermediate courts =&gt; State Supreme Court </a:t>
            </a:r>
            <a:endParaRPr lang="en-US" sz="2800" dirty="0"/>
          </a:p>
          <a:p>
            <a:pPr marL="514350" indent="-514350">
              <a:buAutoNum type="arabicPeriod"/>
            </a:pPr>
            <a:r>
              <a:rPr lang="en-US" sz="2800" dirty="0"/>
              <a:t>Exclusive Jurisdiction: authority of a court to hear a case which excludes other courts from hearing that case.</a:t>
            </a:r>
          </a:p>
          <a:p>
            <a:pPr marL="514350" indent="-514350">
              <a:buAutoNum type="arabicPeriod"/>
            </a:pPr>
            <a:r>
              <a:rPr lang="en-US" sz="2800" dirty="0"/>
              <a:t>Federal Jurisdiction: authority of a court to hear cases that apply strictly to federal laws.</a:t>
            </a:r>
          </a:p>
          <a:p>
            <a:pPr marL="914400" lvl="1" indent="-457200">
              <a:buFontTx/>
              <a:buChar char="-"/>
            </a:pPr>
            <a:r>
              <a:rPr lang="en-US" sz="2800" b="1" dirty="0"/>
              <a:t>District Courts =&gt; Circuit Court of Appeals =&gt; and Supreme Court</a:t>
            </a:r>
          </a:p>
          <a:p>
            <a:endParaRPr lang="en-US" dirty="0"/>
          </a:p>
        </p:txBody>
      </p:sp>
    </p:spTree>
    <p:extLst>
      <p:ext uri="{BB962C8B-B14F-4D97-AF65-F5344CB8AC3E}">
        <p14:creationId xmlns:p14="http://schemas.microsoft.com/office/powerpoint/2010/main" val="183346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Jurisdiction </a:t>
            </a:r>
            <a:endParaRPr lang="en-US" dirty="0"/>
          </a:p>
        </p:txBody>
      </p:sp>
      <p:sp>
        <p:nvSpPr>
          <p:cNvPr id="3" name="Content Placeholder 2"/>
          <p:cNvSpPr>
            <a:spLocks noGrp="1"/>
          </p:cNvSpPr>
          <p:nvPr>
            <p:ph idx="1"/>
          </p:nvPr>
        </p:nvSpPr>
        <p:spPr/>
        <p:txBody>
          <a:bodyPr/>
          <a:lstStyle/>
          <a:p>
            <a:r>
              <a:rPr lang="en-US" dirty="0"/>
              <a:t>What does Exclusive Jurisdiction cover?</a:t>
            </a:r>
          </a:p>
          <a:p>
            <a:pPr marL="514350" indent="-514350">
              <a:buAutoNum type="arabicPeriod"/>
            </a:pPr>
            <a:r>
              <a:rPr lang="en-US" dirty="0"/>
              <a:t>Involving Constitution Interpretation</a:t>
            </a:r>
          </a:p>
          <a:p>
            <a:pPr marL="514350" indent="-514350">
              <a:buAutoNum type="arabicPeriod"/>
            </a:pPr>
            <a:r>
              <a:rPr lang="en-US" dirty="0"/>
              <a:t>Violations of Federal Law</a:t>
            </a:r>
          </a:p>
          <a:p>
            <a:pPr marL="514350" indent="-514350">
              <a:buAutoNum type="arabicPeriod"/>
            </a:pPr>
            <a:r>
              <a:rPr lang="en-US" dirty="0"/>
              <a:t>Controversies </a:t>
            </a:r>
            <a:r>
              <a:rPr lang="en-US" dirty="0" smtClean="0"/>
              <a:t>between </a:t>
            </a:r>
            <a:r>
              <a:rPr lang="en-US" dirty="0"/>
              <a:t>states and Parties </a:t>
            </a:r>
            <a:r>
              <a:rPr lang="en-US" dirty="0" smtClean="0"/>
              <a:t>and </a:t>
            </a:r>
            <a:r>
              <a:rPr lang="en-US" dirty="0"/>
              <a:t>states</a:t>
            </a:r>
          </a:p>
          <a:p>
            <a:pPr marL="514350" indent="-514350">
              <a:buAutoNum type="arabicPeriod"/>
            </a:pPr>
            <a:r>
              <a:rPr lang="en-US" dirty="0"/>
              <a:t>Suits involving the federal government (if you sue the federal government)</a:t>
            </a:r>
          </a:p>
          <a:p>
            <a:pPr marL="514350" indent="-514350">
              <a:buAutoNum type="arabicPeriod"/>
            </a:pPr>
            <a:r>
              <a:rPr lang="en-US" dirty="0"/>
              <a:t>Cases involving foreign countries</a:t>
            </a:r>
          </a:p>
          <a:p>
            <a:endParaRPr lang="en-US" dirty="0"/>
          </a:p>
        </p:txBody>
      </p:sp>
    </p:spTree>
    <p:extLst>
      <p:ext uri="{BB962C8B-B14F-4D97-AF65-F5344CB8AC3E}">
        <p14:creationId xmlns:p14="http://schemas.microsoft.com/office/powerpoint/2010/main" val="76194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Exercises Power</a:t>
            </a:r>
            <a:endParaRPr lang="en-US" dirty="0"/>
          </a:p>
        </p:txBody>
      </p:sp>
      <p:sp>
        <p:nvSpPr>
          <p:cNvPr id="3" name="Content Placeholder 2"/>
          <p:cNvSpPr>
            <a:spLocks noGrp="1"/>
          </p:cNvSpPr>
          <p:nvPr>
            <p:ph idx="1"/>
          </p:nvPr>
        </p:nvSpPr>
        <p:spPr>
          <a:xfrm>
            <a:off x="1" y="2336872"/>
            <a:ext cx="12192000" cy="4521127"/>
          </a:xfrm>
        </p:spPr>
        <p:txBody>
          <a:bodyPr>
            <a:normAutofit fontScale="92500" lnSpcReduction="20000"/>
          </a:bodyPr>
          <a:lstStyle/>
          <a:p>
            <a:pPr marL="0" indent="0">
              <a:buNone/>
            </a:pPr>
            <a:r>
              <a:rPr lang="en-US" dirty="0"/>
              <a:t>Why are judges </a:t>
            </a:r>
            <a:r>
              <a:rPr lang="en-US" dirty="0" smtClean="0"/>
              <a:t>appointed?</a:t>
            </a:r>
          </a:p>
          <a:p>
            <a:pPr marL="0" indent="0">
              <a:buNone/>
            </a:pPr>
            <a:r>
              <a:rPr lang="en-US" dirty="0" smtClean="0"/>
              <a:t>1</a:t>
            </a:r>
            <a:r>
              <a:rPr lang="en-US" dirty="0"/>
              <a:t>. Legal Expertise</a:t>
            </a:r>
          </a:p>
          <a:p>
            <a:pPr marL="0" lvl="0" indent="0">
              <a:buNone/>
            </a:pPr>
            <a:r>
              <a:rPr lang="en-US" dirty="0"/>
              <a:t>2. Senatorial courtesy: traditionally, the senators do not approve of a appointment of a judge (primarily at the district level) if the senator from the state of that judge or from the party of the president wants to deny that appointee.  </a:t>
            </a:r>
          </a:p>
          <a:p>
            <a:pPr marL="0" lvl="0" indent="0">
              <a:buNone/>
            </a:pPr>
            <a:r>
              <a:rPr lang="en-US" dirty="0" smtClean="0"/>
              <a:t>	This </a:t>
            </a:r>
            <a:r>
              <a:rPr lang="en-US" dirty="0"/>
              <a:t>forces the president to have to consult the senators first or make decisions off </a:t>
            </a:r>
            <a:r>
              <a:rPr lang="en-US" dirty="0" smtClean="0"/>
              <a:t>	their </a:t>
            </a:r>
            <a:r>
              <a:rPr lang="en-US" dirty="0"/>
              <a:t>recommendations.</a:t>
            </a:r>
          </a:p>
          <a:p>
            <a:pPr marL="0" lvl="0" indent="0">
              <a:buNone/>
            </a:pPr>
            <a:r>
              <a:rPr lang="en-US" dirty="0"/>
              <a:t>3. Party Affiliation-Political philosophy</a:t>
            </a:r>
          </a:p>
          <a:p>
            <a:pPr marL="0" lvl="0" indent="0">
              <a:buNone/>
            </a:pPr>
            <a:r>
              <a:rPr lang="en-US" dirty="0"/>
              <a:t>4. Judicial Philosophy:</a:t>
            </a:r>
          </a:p>
          <a:p>
            <a:pPr marL="0" lvl="0" indent="0">
              <a:buNone/>
            </a:pPr>
            <a:r>
              <a:rPr lang="en-US" dirty="0" smtClean="0"/>
              <a:t>	Judicial </a:t>
            </a:r>
            <a:r>
              <a:rPr lang="en-US" dirty="0"/>
              <a:t>restraint: the belief that a judge should interpret the Constitution according to </a:t>
            </a:r>
            <a:r>
              <a:rPr lang="en-US" dirty="0" smtClean="0"/>
              <a:t>	the </a:t>
            </a:r>
            <a:r>
              <a:rPr lang="en-US" dirty="0"/>
              <a:t>framers’ original intention.</a:t>
            </a:r>
          </a:p>
          <a:p>
            <a:pPr marL="0" lvl="0" indent="0">
              <a:buNone/>
            </a:pPr>
            <a:r>
              <a:rPr lang="en-US" dirty="0" smtClean="0"/>
              <a:t>	Judicial </a:t>
            </a:r>
            <a:r>
              <a:rPr lang="en-US" dirty="0"/>
              <a:t>activism: the belief that judges can adapt the meaning of the Constitution to </a:t>
            </a:r>
            <a:r>
              <a:rPr lang="en-US" dirty="0" smtClean="0"/>
              <a:t>	meet </a:t>
            </a:r>
            <a:r>
              <a:rPr lang="en-US" dirty="0"/>
              <a:t>the demands of contemporary realities and interpret the Constitution as an </a:t>
            </a:r>
            <a:r>
              <a:rPr lang="en-US" dirty="0" smtClean="0"/>
              <a:t>	evolving </a:t>
            </a:r>
            <a:r>
              <a:rPr lang="en-US" dirty="0"/>
              <a:t>document.</a:t>
            </a:r>
          </a:p>
          <a:p>
            <a:endParaRPr lang="en-US" dirty="0"/>
          </a:p>
        </p:txBody>
      </p:sp>
    </p:spTree>
    <p:extLst>
      <p:ext uri="{BB962C8B-B14F-4D97-AF65-F5344CB8AC3E}">
        <p14:creationId xmlns:p14="http://schemas.microsoft.com/office/powerpoint/2010/main" val="116294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Courts</a:t>
            </a:r>
            <a:endParaRPr lang="en-US" dirty="0"/>
          </a:p>
        </p:txBody>
      </p:sp>
      <p:sp>
        <p:nvSpPr>
          <p:cNvPr id="3" name="Content Placeholder 2"/>
          <p:cNvSpPr>
            <a:spLocks noGrp="1"/>
          </p:cNvSpPr>
          <p:nvPr>
            <p:ph idx="1"/>
          </p:nvPr>
        </p:nvSpPr>
        <p:spPr>
          <a:xfrm>
            <a:off x="1" y="2336872"/>
            <a:ext cx="12192000" cy="4521127"/>
          </a:xfrm>
        </p:spPr>
        <p:txBody>
          <a:bodyPr>
            <a:normAutofit fontScale="92500" lnSpcReduction="10000"/>
          </a:bodyPr>
          <a:lstStyle/>
          <a:p>
            <a:r>
              <a:rPr lang="en-US" dirty="0"/>
              <a:t>“Law and Order Court”- Trial Court</a:t>
            </a:r>
          </a:p>
          <a:p>
            <a:pPr marL="457200" indent="-457200">
              <a:buFontTx/>
              <a:buChar char="-"/>
            </a:pPr>
            <a:r>
              <a:rPr lang="en-US" dirty="0"/>
              <a:t>Witnesses, Juries, Evidence</a:t>
            </a:r>
          </a:p>
          <a:p>
            <a:pPr marL="457200" indent="-457200">
              <a:buFontTx/>
              <a:buChar char="-"/>
            </a:pPr>
            <a:r>
              <a:rPr lang="en-US" dirty="0"/>
              <a:t>94 federal District courts </a:t>
            </a:r>
          </a:p>
          <a:p>
            <a:pPr marL="457200" indent="-457200">
              <a:buFontTx/>
              <a:buChar char="-"/>
            </a:pPr>
            <a:r>
              <a:rPr lang="en-US" dirty="0"/>
              <a:t>Original Jurisdiction: authority to hear cases for the first time</a:t>
            </a:r>
          </a:p>
          <a:p>
            <a:r>
              <a:rPr lang="en-US" dirty="0" smtClean="0"/>
              <a:t>In </a:t>
            </a:r>
            <a:r>
              <a:rPr lang="en-US" dirty="0"/>
              <a:t>the absence of a Supreme Court ruling to the contrary, the lower federal courts determine what the law is by setting precedents in their rulings</a:t>
            </a:r>
            <a:r>
              <a:rPr lang="en-US" dirty="0" smtClean="0"/>
              <a:t>.</a:t>
            </a:r>
            <a:endParaRPr lang="en-US" dirty="0"/>
          </a:p>
          <a:p>
            <a:r>
              <a:rPr lang="en-US" dirty="0" smtClean="0"/>
              <a:t>In </a:t>
            </a:r>
            <a:r>
              <a:rPr lang="en-US" dirty="0"/>
              <a:t>serious criminal cases, district courts convene panels, grand juries, to hear evidence of a possible crime and to recommend whether the evidence is sufficient to file criminal charges</a:t>
            </a:r>
            <a:r>
              <a:rPr lang="en-US" dirty="0" smtClean="0"/>
              <a:t>.</a:t>
            </a:r>
            <a:endParaRPr lang="en-US" dirty="0"/>
          </a:p>
          <a:p>
            <a:r>
              <a:rPr lang="en-US" dirty="0" smtClean="0"/>
              <a:t>District </a:t>
            </a:r>
            <a:r>
              <a:rPr lang="en-US" dirty="0"/>
              <a:t>courts hear bankruptcy cases.  Bankruptcy is a legal process by which persons who cannot pay money they own others can receive court protection and assistance in settling their financial problems</a:t>
            </a:r>
            <a:r>
              <a:rPr lang="en-US" dirty="0" smtClean="0"/>
              <a:t>.</a:t>
            </a:r>
            <a:endParaRPr lang="en-US" dirty="0"/>
          </a:p>
          <a:p>
            <a:r>
              <a:rPr lang="en-US" dirty="0" smtClean="0"/>
              <a:t>Judges </a:t>
            </a:r>
            <a:r>
              <a:rPr lang="en-US" dirty="0"/>
              <a:t>preside over a trial.  S/he makes sure trials follow proper legal procedures to ensure fair outcomes.  If participants refuse a jury, the judge can act as the jury.</a:t>
            </a:r>
          </a:p>
          <a:p>
            <a:endParaRPr lang="en-US" dirty="0"/>
          </a:p>
        </p:txBody>
      </p:sp>
    </p:spTree>
    <p:extLst>
      <p:ext uri="{BB962C8B-B14F-4D97-AF65-F5344CB8AC3E}">
        <p14:creationId xmlns:p14="http://schemas.microsoft.com/office/powerpoint/2010/main" val="98878798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131</TotalTime>
  <Words>1614</Words>
  <Application>Microsoft Macintosh PowerPoint</Application>
  <PresentationFormat>Widescreen</PresentationFormat>
  <Paragraphs>149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Trebuchet MS</vt:lpstr>
      <vt:lpstr>Wingdings</vt:lpstr>
      <vt:lpstr>Arial</vt:lpstr>
      <vt:lpstr>Berlin</vt:lpstr>
      <vt:lpstr>The Supreme Court</vt:lpstr>
      <vt:lpstr>Purpose</vt:lpstr>
      <vt:lpstr>A Dual System</vt:lpstr>
      <vt:lpstr>Judiciary Act of 1789- Structure</vt:lpstr>
      <vt:lpstr>Structure</vt:lpstr>
      <vt:lpstr>Jurisdiction </vt:lpstr>
      <vt:lpstr>Federal Jurisdiction </vt:lpstr>
      <vt:lpstr>Who Exercises Power</vt:lpstr>
      <vt:lpstr>District Courts</vt:lpstr>
      <vt:lpstr>United States Circuit Court of Appeals</vt:lpstr>
      <vt:lpstr>Common Law</vt:lpstr>
      <vt:lpstr>Supreme Court of the United States (SCOTUS)</vt:lpstr>
      <vt:lpstr>SCOTUS</vt:lpstr>
      <vt:lpstr>Precedent for Judicial Review- Marbury v. Madison</vt:lpstr>
      <vt:lpstr>Expanding Federal Power- John Marshall’s Court</vt:lpstr>
      <vt:lpstr>Process of Scotus to hear a case (7 step process)</vt:lpstr>
      <vt:lpstr>Process of Scotus to hear a case (7 step process)</vt:lpstr>
      <vt:lpstr>Process of Scotus to hear a case (7 step process)</vt:lpstr>
      <vt:lpstr>Driving forces behind judicial decisions</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Supreme Court</dc:title>
  <dc:creator>Microsoft Office User</dc:creator>
  <cp:lastModifiedBy>Microsoft Office User</cp:lastModifiedBy>
  <cp:revision>12</cp:revision>
  <dcterms:created xsi:type="dcterms:W3CDTF">2016-07-08T21:02:32Z</dcterms:created>
  <dcterms:modified xsi:type="dcterms:W3CDTF">2016-07-20T20:54:30Z</dcterms:modified>
</cp:coreProperties>
</file>