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21"/>
    <p:restoredTop sz="92623"/>
  </p:normalViewPr>
  <p:slideViewPr>
    <p:cSldViewPr snapToGrid="0" snapToObjects="1">
      <p:cViewPr varScale="1">
        <p:scale>
          <a:sx n="49" d="100"/>
          <a:sy n="49" d="100"/>
        </p:scale>
        <p:origin x="20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12/1/16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Executive Branch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1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the President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368244" cy="4386656"/>
          </a:xfrm>
        </p:spPr>
        <p:txBody>
          <a:bodyPr>
            <a:normAutofit/>
          </a:bodyPr>
          <a:lstStyle/>
          <a:p>
            <a:r>
              <a:rPr lang="en-US" sz="2800" dirty="0"/>
              <a:t>Chief Diplomat (Foreign Policy Leader)</a:t>
            </a:r>
          </a:p>
          <a:p>
            <a:pPr lvl="1"/>
            <a:r>
              <a:rPr lang="en-US" sz="2400" dirty="0"/>
              <a:t>Directs foreign policy</a:t>
            </a:r>
          </a:p>
          <a:p>
            <a:r>
              <a:rPr lang="en-US" sz="2800" dirty="0"/>
              <a:t>Commander-in-Chief </a:t>
            </a:r>
          </a:p>
          <a:p>
            <a:pPr lvl="1"/>
            <a:r>
              <a:rPr lang="en-US" dirty="0"/>
              <a:t>Head of the military- highest military rank</a:t>
            </a:r>
          </a:p>
          <a:p>
            <a:pPr lvl="1"/>
            <a:r>
              <a:rPr lang="en-US" dirty="0"/>
              <a:t>Backs up foreign policy with military power</a:t>
            </a:r>
          </a:p>
          <a:p>
            <a:pPr lvl="1"/>
            <a:r>
              <a:rPr lang="en-US" dirty="0"/>
              <a:t>War Powers Resolution of 1973: President must notify Congress 48 hours before s/he sends troops into a conflict, and troops must begin to come home after 60 days without Congressional support (30 days to come home).  Total of 90 days.</a:t>
            </a:r>
          </a:p>
          <a:p>
            <a:r>
              <a:rPr lang="en-US" dirty="0"/>
              <a:t>Head of State</a:t>
            </a:r>
          </a:p>
          <a:p>
            <a:pPr lvl="1"/>
            <a:r>
              <a:rPr lang="en-US" dirty="0"/>
              <a:t>Living symbol of our sovereignty (Constitution)- Representative of a nation to other nations.</a:t>
            </a:r>
          </a:p>
          <a:p>
            <a:pPr lvl="1"/>
            <a:r>
              <a:rPr lang="en-US" dirty="0"/>
              <a:t>Example: Monarch in England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3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the President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4662644" cy="3599316"/>
          </a:xfrm>
        </p:spPr>
        <p:txBody>
          <a:bodyPr/>
          <a:lstStyle/>
          <a:p>
            <a:r>
              <a:rPr lang="en-US" sz="2800" dirty="0"/>
              <a:t>Economic Leader</a:t>
            </a:r>
          </a:p>
          <a:p>
            <a:pPr lvl="1"/>
            <a:r>
              <a:rPr lang="en-US" sz="2600" dirty="0"/>
              <a:t>Plans the federal budget</a:t>
            </a:r>
          </a:p>
          <a:p>
            <a:r>
              <a:rPr lang="en-US" sz="2800" dirty="0"/>
              <a:t>Party Leader</a:t>
            </a:r>
          </a:p>
          <a:p>
            <a:pPr lvl="1"/>
            <a:r>
              <a:rPr lang="en-US" sz="2600" dirty="0"/>
              <a:t>Represents the highest position </a:t>
            </a:r>
            <a:r>
              <a:rPr lang="en-US" sz="2600" dirty="0" smtClean="0"/>
              <a:t>in their </a:t>
            </a:r>
            <a:r>
              <a:rPr lang="en-US" sz="2600" dirty="0"/>
              <a:t>political party</a:t>
            </a:r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251" y="1963270"/>
            <a:ext cx="6526306" cy="489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nation’s plan for how it will achieve goals with other nations- Goals:</a:t>
            </a:r>
          </a:p>
          <a:p>
            <a:pPr marL="514350" indent="-514350">
              <a:buAutoNum type="arabicPeriod"/>
            </a:pPr>
            <a:r>
              <a:rPr lang="en-US" dirty="0"/>
              <a:t>National Security: essential to the function of government.</a:t>
            </a:r>
          </a:p>
          <a:p>
            <a:pPr marL="514350" indent="-514350">
              <a:buAutoNum type="arabicPeriod"/>
            </a:pPr>
            <a:r>
              <a:rPr lang="en-US" dirty="0"/>
              <a:t>International Trade: Economic prosperity and influence over other nations.</a:t>
            </a:r>
          </a:p>
          <a:p>
            <a:pPr marL="514350" indent="-514350">
              <a:buAutoNum type="arabicPeriod"/>
            </a:pPr>
            <a:r>
              <a:rPr lang="en-US" dirty="0"/>
              <a:t>Promote Peace (sometimes)</a:t>
            </a:r>
          </a:p>
          <a:p>
            <a:pPr marL="514350" indent="-514350">
              <a:buAutoNum type="arabicPeriod"/>
            </a:pPr>
            <a:r>
              <a:rPr lang="en-US" dirty="0"/>
              <a:t>Promote Democracy (…sometimes)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to Achieve Foreign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2800" dirty="0"/>
              <a:t>Treaties and Executive Agreements: Agreements between nations.</a:t>
            </a:r>
          </a:p>
          <a:p>
            <a:pPr lvl="1"/>
            <a:r>
              <a:rPr lang="en-US" sz="2600" dirty="0"/>
              <a:t>Example: NATO- North Atlantic Treaty Organization</a:t>
            </a:r>
          </a:p>
          <a:p>
            <a:endParaRPr lang="en-US" dirty="0"/>
          </a:p>
        </p:txBody>
      </p:sp>
      <p:pic>
        <p:nvPicPr>
          <p:cNvPr id="4" name="Picture 3" descr="616px-Location_NATO_2009_blue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62" y="3635381"/>
            <a:ext cx="8036978" cy="322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23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to Achieve Foreign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2. Appointing Ambassadors</a:t>
            </a:r>
          </a:p>
          <a:p>
            <a:pPr marL="0" indent="0">
              <a:buNone/>
            </a:pPr>
            <a:r>
              <a:rPr lang="en-US" sz="2800" dirty="0"/>
              <a:t>3. International Trade: </a:t>
            </a:r>
          </a:p>
          <a:p>
            <a:pPr lvl="1">
              <a:buFont typeface="Wingdings" charset="2"/>
              <a:buChar char="v"/>
            </a:pPr>
            <a:r>
              <a:rPr lang="en-US" sz="2600" dirty="0"/>
              <a:t>Trade Sanction: one country punishes another by cutting off trade. (Example: U.S. and Cuba)</a:t>
            </a:r>
          </a:p>
          <a:p>
            <a:pPr lvl="1">
              <a:buFont typeface="Wingdings" charset="2"/>
              <a:buChar char="v"/>
            </a:pPr>
            <a:r>
              <a:rPr lang="en-US" sz="2600" dirty="0"/>
              <a:t>Embargo: when a group of countries punishes another by cutting off trade.	 (Example: Iran. Why?)</a:t>
            </a:r>
          </a:p>
          <a:p>
            <a:pPr lvl="1">
              <a:buFont typeface="Wingdings" charset="2"/>
              <a:buChar char="v"/>
            </a:pPr>
            <a:r>
              <a:rPr lang="en-US" sz="2600" dirty="0"/>
              <a:t>Determine tariffs (taxes) on other countries or the creation of free trade.</a:t>
            </a:r>
          </a:p>
          <a:p>
            <a:pPr marL="0" indent="0">
              <a:buNone/>
            </a:pPr>
            <a:r>
              <a:rPr lang="en-US" sz="2800" dirty="0"/>
              <a:t>4. Military Force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55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to Achieve Foreign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5. Foreign Aid</a:t>
            </a:r>
          </a:p>
          <a:p>
            <a:endParaRPr lang="en-US" dirty="0"/>
          </a:p>
        </p:txBody>
      </p:sp>
      <p:pic>
        <p:nvPicPr>
          <p:cNvPr id="4" name="Picture 3" descr="top-10-recipiens-of-aid-fy2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02" y="2043953"/>
            <a:ext cx="9112233" cy="478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0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President’s Administration is made up of all the people who work for the executive branch from local postal worker to the president.</a:t>
            </a:r>
          </a:p>
          <a:p>
            <a:pPr lvl="0"/>
            <a:r>
              <a:rPr lang="en-US" dirty="0"/>
              <a:t>Executive Office of the President (EOP):</a:t>
            </a:r>
          </a:p>
          <a:p>
            <a:pPr lvl="1"/>
            <a:r>
              <a:rPr lang="en-US" sz="2400" dirty="0"/>
              <a:t>The White House Office: president’s key personal and political staff.  Chief of Staff.</a:t>
            </a:r>
          </a:p>
          <a:p>
            <a:pPr lvl="1"/>
            <a:r>
              <a:rPr lang="en-US" sz="2400" dirty="0"/>
              <a:t>National Security Council (NSC): brings together the top military, foreign affairs, and intelligence officials to coordinate national security policy.</a:t>
            </a:r>
          </a:p>
          <a:p>
            <a:pPr lvl="1"/>
            <a:r>
              <a:rPr lang="en-US" sz="2400" dirty="0"/>
              <a:t>Council of Economic Advisors (CEA): Members who examine the economy to help formulate economic policy.</a:t>
            </a:r>
          </a:p>
          <a:p>
            <a:pPr lvl="1"/>
            <a:r>
              <a:rPr lang="en-US" sz="2400" dirty="0"/>
              <a:t>Office of Management and Budget (OMB): Helps to oversee executive branch and develop the budget.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505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Bureaucracy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/>
              <a:t>Bureaucracy: complex systems with many departments, many rules, and people in a chain of command.</a:t>
            </a:r>
            <a:endParaRPr lang="en-US" sz="2800" dirty="0"/>
          </a:p>
          <a:p>
            <a:pPr lvl="0"/>
            <a:r>
              <a:rPr lang="en-US" sz="2800" dirty="0"/>
              <a:t>The Cabinet:</a:t>
            </a:r>
          </a:p>
          <a:p>
            <a:pPr lvl="1"/>
            <a:r>
              <a:rPr lang="en-US" sz="2800" dirty="0"/>
              <a:t>Heads of Executive departments (responsible for carrying out laws, administering programs, and making regulations in their particular area).</a:t>
            </a:r>
          </a:p>
          <a:p>
            <a:pPr lvl="2"/>
            <a:r>
              <a:rPr lang="en-US" sz="2800" dirty="0"/>
              <a:t>Not mentioned in the Constitution</a:t>
            </a:r>
          </a:p>
          <a:p>
            <a:pPr lvl="2"/>
            <a:r>
              <a:rPr lang="en-US" sz="2800" dirty="0"/>
              <a:t>16 official cabinet members (including the vice president)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60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Bureaucracy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/>
              <a:t>Executive Departments</a:t>
            </a:r>
          </a:p>
          <a:p>
            <a:pPr lvl="1"/>
            <a:r>
              <a:rPr lang="en-US" sz="2600" b="1" dirty="0"/>
              <a:t>Department Agencies and Bureaus (</a:t>
            </a:r>
            <a:r>
              <a:rPr lang="en-US" sz="2600" b="1" dirty="0" smtClean="0"/>
              <a:t>FBI, JD, IRS). </a:t>
            </a:r>
            <a:endParaRPr lang="en-US" sz="2600" b="1" dirty="0"/>
          </a:p>
          <a:p>
            <a:r>
              <a:rPr lang="en-US" sz="2800" dirty="0"/>
              <a:t>Independent Agencies: government agencies created by Congress which operate separately from the executive departments.</a:t>
            </a:r>
          </a:p>
          <a:p>
            <a:pPr lvl="1"/>
            <a:r>
              <a:rPr lang="en-US" sz="2600" dirty="0"/>
              <a:t>Independent executive agencies: under the power of president (NASA-National Aeronautical and Space Administration).</a:t>
            </a:r>
          </a:p>
          <a:p>
            <a:pPr lvl="1"/>
            <a:r>
              <a:rPr lang="en-US" sz="2600" dirty="0"/>
              <a:t>Independent regulatory Commissions: regulate a part of the economy (FCC- Federal Communications Commission)</a:t>
            </a:r>
          </a:p>
          <a:p>
            <a:pPr lvl="1"/>
            <a:r>
              <a:rPr lang="en-US" sz="2600" dirty="0"/>
              <a:t>Government Corporations: Run like businesses but run by the government (USPS- United States Postal Service, Amtrak)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738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Civil Service Workers: civilians who carry out the work of the federal government.  </a:t>
            </a:r>
          </a:p>
          <a:p>
            <a:pPr lvl="1"/>
            <a:r>
              <a:rPr lang="en-US" dirty="0"/>
              <a:t>They are hired through a competitive process =&gt; leads to a merit based system</a:t>
            </a:r>
          </a:p>
          <a:p>
            <a:r>
              <a:rPr lang="en-US" dirty="0"/>
              <a:t>Political Appointees: federal employees appointed by the president or president’s cabinet for reasons that they deem appropriate.</a:t>
            </a:r>
          </a:p>
          <a:p>
            <a:pPr lvl="1"/>
            <a:r>
              <a:rPr lang="en-US" dirty="0"/>
              <a:t>Leads to a spoils system (government jobs given out by the president usually as political rewards to people who supported his/her policies or the campaign).</a:t>
            </a:r>
          </a:p>
          <a:p>
            <a:pPr lvl="2"/>
            <a:r>
              <a:rPr lang="en-US" dirty="0"/>
              <a:t>Federal contracts were given out as favors at the expense of the people.</a:t>
            </a:r>
          </a:p>
          <a:p>
            <a:pPr lvl="2"/>
            <a:r>
              <a:rPr lang="en-US" dirty="0"/>
              <a:t>Quick turnover from administration to administration leads to an inefficient and inexperienced government system.</a:t>
            </a:r>
          </a:p>
          <a:p>
            <a:pPr lvl="0"/>
            <a:r>
              <a:rPr lang="en-US" dirty="0"/>
              <a:t>Reform acts:  Pendleton Act (1883), Civil Service Reform Act (1978), U.S. Merit Systems Protection Board</a:t>
            </a:r>
          </a:p>
        </p:txBody>
      </p:sp>
    </p:spTree>
    <p:extLst>
      <p:ext uri="{BB962C8B-B14F-4D97-AF65-F5344CB8AC3E}">
        <p14:creationId xmlns:p14="http://schemas.microsoft.com/office/powerpoint/2010/main" val="145270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of the 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6132855" cy="3599316"/>
          </a:xfrm>
        </p:spPr>
        <p:txBody>
          <a:bodyPr/>
          <a:lstStyle/>
          <a:p>
            <a:r>
              <a:rPr lang="en-US" sz="2800" dirty="0"/>
              <a:t>Qualifications:</a:t>
            </a:r>
          </a:p>
          <a:p>
            <a:pPr lvl="1"/>
            <a:r>
              <a:rPr lang="en-US" sz="2600" dirty="0"/>
              <a:t>35 years old</a:t>
            </a:r>
          </a:p>
          <a:p>
            <a:pPr lvl="1"/>
            <a:r>
              <a:rPr lang="en-US" sz="2600" dirty="0"/>
              <a:t>“Native Born” American Citizen (not defined)</a:t>
            </a:r>
          </a:p>
          <a:p>
            <a:pPr lvl="1"/>
            <a:r>
              <a:rPr lang="en-US" sz="2600" dirty="0"/>
              <a:t>Resident of the United States for 14 years</a:t>
            </a:r>
          </a:p>
          <a:p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804" y="2336873"/>
            <a:ext cx="4074584" cy="407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8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 the Government- Revenue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/>
              <a:t>Paying for government-</a:t>
            </a:r>
          </a:p>
          <a:p>
            <a:pPr lvl="0"/>
            <a:r>
              <a:rPr lang="en-US" sz="2800" dirty="0"/>
              <a:t>Income Tax: 16</a:t>
            </a:r>
            <a:r>
              <a:rPr lang="en-US" sz="2800" baseline="30000" dirty="0"/>
              <a:t>th</a:t>
            </a:r>
            <a:r>
              <a:rPr lang="en-US" sz="2800" dirty="0"/>
              <a:t> Amendment- tax people’s income</a:t>
            </a:r>
          </a:p>
          <a:p>
            <a:pPr lvl="1"/>
            <a:r>
              <a:rPr lang="en-US" sz="2800" dirty="0"/>
              <a:t>Progressive Tax- rate increases as the amount that is subject to taxation increases.</a:t>
            </a:r>
          </a:p>
          <a:p>
            <a:pPr lvl="0"/>
            <a:r>
              <a:rPr lang="en-US" sz="2800" dirty="0"/>
              <a:t>Payroll taxes-  Money withheld from a person’s paycheck for a specific program (social security, Medicaid, or Medicare)</a:t>
            </a:r>
          </a:p>
          <a:p>
            <a:pPr lvl="0"/>
            <a:r>
              <a:rPr lang="en-US" sz="2800" dirty="0"/>
              <a:t>Estate Taxes</a:t>
            </a:r>
          </a:p>
          <a:p>
            <a:pPr lvl="0"/>
            <a:r>
              <a:rPr lang="en-US" sz="2800" dirty="0"/>
              <a:t>Excise Taxes (gas tax) and Tariffs (foreign goods)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510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Progressive Tax</a:t>
            </a:r>
          </a:p>
        </p:txBody>
      </p:sp>
      <p:pic>
        <p:nvPicPr>
          <p:cNvPr id="4" name="Content Placeholder 3" descr="def -- progressive tax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69" r="-8269"/>
          <a:stretch>
            <a:fillRect/>
          </a:stretch>
        </p:blipFill>
        <p:spPr>
          <a:xfrm>
            <a:off x="1901775" y="1834166"/>
            <a:ext cx="8392407" cy="497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56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Figure8.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27" r="-12427"/>
          <a:stretch>
            <a:fillRect/>
          </a:stretch>
        </p:blipFill>
        <p:spPr>
          <a:xfrm>
            <a:off x="268941" y="126588"/>
            <a:ext cx="11057054" cy="655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0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 the Government- </a:t>
            </a:r>
            <a:r>
              <a:rPr lang="en-US" dirty="0" smtClean="0"/>
              <a:t>Spending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Government Spending-</a:t>
            </a:r>
          </a:p>
          <a:p>
            <a:pPr lvl="0"/>
            <a:r>
              <a:rPr lang="en-US" dirty="0"/>
              <a:t>Mandatory Spending: spending required by law and subject to the annual budget process.</a:t>
            </a:r>
          </a:p>
          <a:p>
            <a:pPr lvl="0"/>
            <a:r>
              <a:rPr lang="en-US" dirty="0"/>
              <a:t>Discretionary Spending: spending subject to the annual budget process.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8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idents-proposed-discretionary-spen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4" y="-1"/>
            <a:ext cx="9287436" cy="687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41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idents-proposed-mandatory-spen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1" y="-1"/>
            <a:ext cx="9556375" cy="6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10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projected-mandatory-discretionary-intere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27" r="-12427"/>
          <a:stretch>
            <a:fillRect/>
          </a:stretch>
        </p:blipFill>
        <p:spPr>
          <a:xfrm>
            <a:off x="0" y="0"/>
            <a:ext cx="11559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2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Voting for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435" y="2336872"/>
            <a:ext cx="7279341" cy="452112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Process- Electoral College (process not an actual place) elects the President based on popular vote in each state</a:t>
            </a:r>
            <a:endParaRPr lang="en-US" dirty="0"/>
          </a:p>
          <a:p>
            <a:r>
              <a:rPr lang="en-US" dirty="0"/>
              <a:t>Total possible </a:t>
            </a:r>
            <a:r>
              <a:rPr lang="en-US" dirty="0" smtClean="0"/>
              <a:t>votes- 538, 1 for every Senator/Rep in each state, plus 3 for D.C.</a:t>
            </a:r>
          </a:p>
          <a:p>
            <a:r>
              <a:rPr lang="en-US" dirty="0" smtClean="0"/>
              <a:t>How </a:t>
            </a:r>
            <a:r>
              <a:rPr lang="en-US" dirty="0"/>
              <a:t>many votes are needed to have a majority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270 are needed to have a majority.</a:t>
            </a:r>
            <a:endParaRPr lang="en-US" dirty="0"/>
          </a:p>
          <a:p>
            <a:r>
              <a:rPr lang="en-US" dirty="0"/>
              <a:t>Who chooses the president if there is no majority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If no candidate wins that number the House of Reps votes as a whole state between the top 3. D.C. gets no vote and 26 states would be needed to win. Only happened twice 1801 and 1825</a:t>
            </a:r>
            <a:r>
              <a:rPr lang="is-IS" dirty="0" smtClean="0"/>
              <a:t>…both times involved an Adams presidency.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482" y="2336872"/>
            <a:ext cx="4948518" cy="410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in Office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5505326" cy="429700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How long is a president’s term?</a:t>
            </a:r>
          </a:p>
          <a:p>
            <a:pPr lvl="1"/>
            <a:r>
              <a:rPr lang="en-US" sz="3000" dirty="0"/>
              <a:t>22</a:t>
            </a:r>
            <a:r>
              <a:rPr lang="en-US" sz="3000" baseline="30000" dirty="0"/>
              <a:t>nd</a:t>
            </a:r>
            <a:r>
              <a:rPr lang="en-US" sz="3000" dirty="0"/>
              <a:t> Amendment</a:t>
            </a:r>
          </a:p>
          <a:p>
            <a:r>
              <a:rPr lang="en-US" sz="3200" dirty="0"/>
              <a:t>What is the term limit?</a:t>
            </a:r>
          </a:p>
          <a:p>
            <a:pPr lvl="1"/>
            <a:r>
              <a:rPr lang="en-US" sz="3000" dirty="0"/>
              <a:t>Why?</a:t>
            </a:r>
          </a:p>
          <a:p>
            <a:pPr lvl="1"/>
            <a:r>
              <a:rPr lang="en-US" sz="3000" dirty="0"/>
              <a:t>Who set the precedent for the limit?  Why was this important?</a:t>
            </a:r>
          </a:p>
          <a:p>
            <a:pPr lvl="1"/>
            <a:r>
              <a:rPr lang="en-US" sz="3000" dirty="0"/>
              <a:t>Who broke it?</a:t>
            </a:r>
          </a:p>
          <a:p>
            <a:pPr lvl="1"/>
            <a:r>
              <a:rPr lang="en-US" sz="3000" dirty="0"/>
              <a:t>Maximum years in office?</a:t>
            </a:r>
          </a:p>
          <a:p>
            <a:endParaRPr lang="en-US" dirty="0"/>
          </a:p>
        </p:txBody>
      </p:sp>
      <p:pic>
        <p:nvPicPr>
          <p:cNvPr id="4" name="Picture 3" descr="george_washington_-_gilbert_stuar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182" y="156377"/>
            <a:ext cx="1883833" cy="3355578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32" y="3085602"/>
            <a:ext cx="26289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5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Vice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8356103" cy="4314939"/>
          </a:xfrm>
        </p:spPr>
        <p:txBody>
          <a:bodyPr>
            <a:normAutofit/>
          </a:bodyPr>
          <a:lstStyle/>
          <a:p>
            <a:r>
              <a:rPr lang="en-US" dirty="0"/>
              <a:t>"My country has in its wisdom contrived for me the most insignificant office that ever the invention of man contrived or his imagination conceived.”- John Adams</a:t>
            </a:r>
          </a:p>
          <a:p>
            <a:r>
              <a:rPr lang="en-US" sz="2800" dirty="0"/>
              <a:t>President of the Senate- Break Ties</a:t>
            </a:r>
          </a:p>
          <a:p>
            <a:r>
              <a:rPr lang="en-US" sz="2800" dirty="0"/>
              <a:t>Presidential Succession Act of 1947- VP is second in line</a:t>
            </a:r>
          </a:p>
          <a:p>
            <a:r>
              <a:rPr lang="en-US" sz="2800" dirty="0"/>
              <a:t>25</a:t>
            </a:r>
            <a:r>
              <a:rPr lang="en-US" sz="2800" baseline="30000" dirty="0"/>
              <a:t>th</a:t>
            </a:r>
            <a:r>
              <a:rPr lang="en-US" sz="2800" dirty="0"/>
              <a:t> Amendment- </a:t>
            </a:r>
          </a:p>
          <a:p>
            <a:pPr lvl="2"/>
            <a:r>
              <a:rPr lang="en-US" sz="2400" dirty="0"/>
              <a:t>If VP is removed, the President appoints new VP.</a:t>
            </a:r>
          </a:p>
          <a:p>
            <a:pPr lvl="2"/>
            <a:r>
              <a:rPr lang="en-US" sz="2400" dirty="0"/>
              <a:t>If President is incapacitated, how power is transferred to VP.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847" y="2725271"/>
            <a:ext cx="2540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Constitutional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242738" cy="43328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Executive Powers:</a:t>
            </a:r>
          </a:p>
          <a:p>
            <a:pPr lvl="0"/>
            <a:r>
              <a:rPr lang="en-US" b="1" dirty="0"/>
              <a:t>Appointment and Removal</a:t>
            </a:r>
            <a:r>
              <a:rPr lang="en-US" dirty="0"/>
              <a:t>: President has to power to appoint people to fill top posts which numbers nearly 3000.  About 1/3 are approved by the Senate, and most appointees serve “serve at the pleasure of the president” which means they can be removed at any time the president wants to.</a:t>
            </a:r>
          </a:p>
          <a:p>
            <a:pPr lvl="0"/>
            <a:r>
              <a:rPr lang="en-US" b="1" dirty="0"/>
              <a:t>Executive Orders</a:t>
            </a:r>
            <a:r>
              <a:rPr lang="en-US" dirty="0"/>
              <a:t>: The president has the power to issue </a:t>
            </a:r>
            <a:r>
              <a:rPr lang="en-US" b="1" dirty="0"/>
              <a:t>executive orders</a:t>
            </a:r>
            <a:r>
              <a:rPr lang="en-US" dirty="0"/>
              <a:t> (a formal rule or regulation instructing executive branch officials on how to carry out their jobs).  </a:t>
            </a:r>
            <a:r>
              <a:rPr lang="en-US" b="1" dirty="0"/>
              <a:t>Example</a:t>
            </a:r>
            <a:r>
              <a:rPr lang="en-US" dirty="0"/>
              <a:t>: making appropriate accommodations for people with disabilities, “Don’t Ask, Don’t Tell,” and raising minimum wage to $10.10 for all offices.</a:t>
            </a:r>
          </a:p>
          <a:p>
            <a:pPr lvl="0"/>
            <a:r>
              <a:rPr lang="en-US" b="1" dirty="0"/>
              <a:t>Executive Power: </a:t>
            </a:r>
            <a:r>
              <a:rPr lang="en-US" dirty="0"/>
              <a:t>the power of the president to refuse to disclose information to Congress or courts.  There is a dispute by the other branches.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Constitutional Powers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386173" cy="4386656"/>
          </a:xfrm>
        </p:spPr>
        <p:txBody>
          <a:bodyPr>
            <a:normAutofit/>
          </a:bodyPr>
          <a:lstStyle/>
          <a:p>
            <a:r>
              <a:rPr lang="en-US" dirty="0"/>
              <a:t>Legislative Powers:</a:t>
            </a:r>
          </a:p>
          <a:p>
            <a:pPr lvl="1"/>
            <a:r>
              <a:rPr lang="en-US" b="1" dirty="0"/>
              <a:t>Budget: </a:t>
            </a:r>
            <a:r>
              <a:rPr lang="en-US" dirty="0"/>
              <a:t>The president sets the budget, but requires congressional approval.</a:t>
            </a:r>
          </a:p>
          <a:p>
            <a:pPr lvl="1"/>
            <a:r>
              <a:rPr lang="en-US" b="1" dirty="0"/>
              <a:t>Propose Legislation:</a:t>
            </a:r>
            <a:r>
              <a:rPr lang="en-US" dirty="0"/>
              <a:t> during the State of the Union address and throughout their time in office, the president can propose legislation to Congress.</a:t>
            </a:r>
          </a:p>
          <a:p>
            <a:pPr lvl="1"/>
            <a:r>
              <a:rPr lang="en-US" b="1" dirty="0"/>
              <a:t>Veto:</a:t>
            </a:r>
            <a:r>
              <a:rPr lang="en-US" dirty="0"/>
              <a:t> The president has a say in legislation by having the power to veto or say “no” to a bill, or by signing it into law.</a:t>
            </a:r>
          </a:p>
          <a:p>
            <a:r>
              <a:rPr lang="en-US" dirty="0"/>
              <a:t>Judicial Powers:</a:t>
            </a:r>
          </a:p>
          <a:p>
            <a:pPr lvl="1"/>
            <a:r>
              <a:rPr lang="en-US" b="1" dirty="0"/>
              <a:t>Nomination of Judges: </a:t>
            </a:r>
            <a:r>
              <a:rPr lang="en-US" dirty="0"/>
              <a:t>The president has the power to nominate judges, which will give him/her the power to influence government long after they are out of office.</a:t>
            </a:r>
          </a:p>
          <a:p>
            <a:pPr lvl="1"/>
            <a:r>
              <a:rPr lang="en-US" b="1" dirty="0"/>
              <a:t>Alter sentencing:</a:t>
            </a:r>
            <a:r>
              <a:rPr lang="en-US" dirty="0"/>
              <a:t> President has the power to </a:t>
            </a:r>
            <a:r>
              <a:rPr lang="en-US" b="1" dirty="0"/>
              <a:t>reprieve </a:t>
            </a:r>
            <a:r>
              <a:rPr lang="en-US" dirty="0"/>
              <a:t>(postpone the carrying out of a sentence or the length of a term) or </a:t>
            </a:r>
            <a:r>
              <a:rPr lang="en-US" b="1" dirty="0"/>
              <a:t>pardon </a:t>
            </a:r>
            <a:r>
              <a:rPr lang="en-US" dirty="0"/>
              <a:t>(releases a convicted criminal from having to fulfill a sentence). * Has no power over state crimes</a:t>
            </a:r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Checks on Presidential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5469467" cy="4028068"/>
          </a:xfrm>
        </p:spPr>
        <p:txBody>
          <a:bodyPr>
            <a:normAutofit/>
          </a:bodyPr>
          <a:lstStyle/>
          <a:p>
            <a:pPr lvl="0"/>
            <a:r>
              <a:rPr lang="en-US" sz="2800" u="sng" dirty="0"/>
              <a:t>Judicial Branch</a:t>
            </a:r>
            <a:r>
              <a:rPr lang="en-US" sz="2800" dirty="0"/>
              <a:t>: the power of judicial review to determine if a presidential action is constitutional or not.</a:t>
            </a:r>
          </a:p>
          <a:p>
            <a:pPr lvl="0"/>
            <a:r>
              <a:rPr lang="en-US" sz="2800" u="sng" dirty="0"/>
              <a:t>Legislature</a:t>
            </a:r>
            <a:r>
              <a:rPr lang="en-US" sz="2800" dirty="0"/>
              <a:t>: block presidential appointments, override veto, power of “the purse,” and impeachment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5929" y="2882153"/>
            <a:ext cx="4616824" cy="284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the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7172761" cy="4350798"/>
          </a:xfrm>
        </p:spPr>
        <p:txBody>
          <a:bodyPr>
            <a:normAutofit/>
          </a:bodyPr>
          <a:lstStyle/>
          <a:p>
            <a:r>
              <a:rPr lang="en-US" sz="2800" dirty="0"/>
              <a:t>Chief Executive= “To take care that laws are faithfully executed.”</a:t>
            </a:r>
          </a:p>
          <a:p>
            <a:pPr lvl="1"/>
            <a:r>
              <a:rPr lang="en-US" sz="2600" dirty="0"/>
              <a:t>In charge of Presidential cabinet and the departments they represent to execute federal law.</a:t>
            </a:r>
          </a:p>
          <a:p>
            <a:pPr lvl="1"/>
            <a:r>
              <a:rPr lang="en-US" sz="2600" dirty="0"/>
              <a:t>Departments: Agriculture, Commerce, Defense, Education, Energy, Health and Human Services, Homeland Security, Housing and Urban Development, Justice, Labor, State, Interior, Treasury, Transportation, and Veterans Affairs</a:t>
            </a:r>
          </a:p>
          <a:p>
            <a:endParaRPr lang="en-US" dirty="0"/>
          </a:p>
        </p:txBody>
      </p:sp>
      <p:pic>
        <p:nvPicPr>
          <p:cNvPr id="4" name="Picture 4" descr="Obama - Light Sa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082" y="2777099"/>
            <a:ext cx="4338918" cy="391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91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399</TotalTime>
  <Words>1393</Words>
  <Application>Microsoft Macintosh PowerPoint</Application>
  <PresentationFormat>Widescreen</PresentationFormat>
  <Paragraphs>122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Trebuchet MS</vt:lpstr>
      <vt:lpstr>Wingdings</vt:lpstr>
      <vt:lpstr>Berlin</vt:lpstr>
      <vt:lpstr>The Executive Branch</vt:lpstr>
      <vt:lpstr>President of the United States</vt:lpstr>
      <vt:lpstr>Voting for President</vt:lpstr>
      <vt:lpstr>Term in Office</vt:lpstr>
      <vt:lpstr>Vice President</vt:lpstr>
      <vt:lpstr>Constitutional Powers</vt:lpstr>
      <vt:lpstr>Constitutional Powers</vt:lpstr>
      <vt:lpstr>Checks on Presidential Power</vt:lpstr>
      <vt:lpstr>Roles of the President</vt:lpstr>
      <vt:lpstr>Roles of the President</vt:lpstr>
      <vt:lpstr>Roles of the President</vt:lpstr>
      <vt:lpstr>Foreign Policy</vt:lpstr>
      <vt:lpstr>Tools to Achieve Foreign Policy</vt:lpstr>
      <vt:lpstr>Tools to Achieve Foreign Policy</vt:lpstr>
      <vt:lpstr>Tools to Achieve Foreign Policy</vt:lpstr>
      <vt:lpstr>The Administration</vt:lpstr>
      <vt:lpstr>Bureaucracy</vt:lpstr>
      <vt:lpstr>Bureaucracy</vt:lpstr>
      <vt:lpstr>Government Workers</vt:lpstr>
      <vt:lpstr>Financing the Government- Revenue</vt:lpstr>
      <vt:lpstr>Progressive Tax</vt:lpstr>
      <vt:lpstr>PowerPoint Presentation</vt:lpstr>
      <vt:lpstr>Financing the Government- Spending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Executive Branch</dc:title>
  <dc:creator>Microsoft Office User</dc:creator>
  <cp:lastModifiedBy>Microsoft Office User</cp:lastModifiedBy>
  <cp:revision>10</cp:revision>
  <dcterms:created xsi:type="dcterms:W3CDTF">2016-07-27T17:43:33Z</dcterms:created>
  <dcterms:modified xsi:type="dcterms:W3CDTF">2016-12-01T19:41:38Z</dcterms:modified>
</cp:coreProperties>
</file>